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9.jpg" ContentType="image/jpeg"/>
  <Override PartName="/ppt/media/image23.jpg" ContentType="image/jpeg"/>
  <Override PartName="/ppt/media/image30.jpg" ContentType="image/jpeg"/>
  <Override PartName="/ppt/media/image33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34" r:id="rId4"/>
    <p:sldId id="259" r:id="rId5"/>
    <p:sldId id="260" r:id="rId6"/>
    <p:sldId id="371" r:id="rId7"/>
    <p:sldId id="372" r:id="rId8"/>
    <p:sldId id="305" r:id="rId9"/>
    <p:sldId id="338" r:id="rId10"/>
    <p:sldId id="339" r:id="rId11"/>
    <p:sldId id="341" r:id="rId12"/>
    <p:sldId id="373" r:id="rId13"/>
    <p:sldId id="344" r:id="rId14"/>
    <p:sldId id="345" r:id="rId15"/>
    <p:sldId id="374" r:id="rId16"/>
    <p:sldId id="349" r:id="rId17"/>
    <p:sldId id="375" r:id="rId18"/>
    <p:sldId id="272" r:id="rId19"/>
    <p:sldId id="342" r:id="rId20"/>
    <p:sldId id="369" r:id="rId21"/>
    <p:sldId id="366" r:id="rId22"/>
    <p:sldId id="343" r:id="rId23"/>
    <p:sldId id="376" r:id="rId24"/>
    <p:sldId id="304" r:id="rId25"/>
    <p:sldId id="300" r:id="rId26"/>
    <p:sldId id="281" r:id="rId27"/>
    <p:sldId id="364" r:id="rId28"/>
    <p:sldId id="377" r:id="rId29"/>
    <p:sldId id="301" r:id="rId30"/>
    <p:sldId id="302" r:id="rId31"/>
    <p:sldId id="335" r:id="rId32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4"/>
    <p:restoredTop sz="94719"/>
  </p:normalViewPr>
  <p:slideViewPr>
    <p:cSldViewPr>
      <p:cViewPr varScale="1">
        <p:scale>
          <a:sx n="196" d="100"/>
          <a:sy n="196" d="100"/>
        </p:scale>
        <p:origin x="32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habr.com/ru/articles/309252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://ann-benchmarks.com/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avito/articles/488658/" TargetMode="External"/><Relationship Id="rId2" Type="http://schemas.openxmlformats.org/officeDocument/2006/relationships/hyperlink" Target="https://habr.com/ru/companies/okkamgroup/articles/509204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facebookresearch/faiss/wiki/Guidelines-to-choose-an-index" TargetMode="External"/><Relationship Id="rId4" Type="http://schemas.openxmlformats.org/officeDocument/2006/relationships/hyperlink" Target="https://mccormickml.com/2017/10/13/product-quantizer-tutorial-part-1/#exhaustive-search-with-approximate-distance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otify/annoy" TargetMode="External"/><Relationship Id="rId13" Type="http://schemas.openxmlformats.org/officeDocument/2006/relationships/hyperlink" Target="https://medium.com/analytics-vidhya/scann-faster-vector-similarity-search-69af769ad474" TargetMode="External"/><Relationship Id="rId3" Type="http://schemas.openxmlformats.org/officeDocument/2006/relationships/hyperlink" Target="https://newtechaudit.ru/postroenie-diagrammy-voronogo-v-python-dlya-zadach-vizualizaczii/" TargetMode="External"/><Relationship Id="rId7" Type="http://schemas.openxmlformats.org/officeDocument/2006/relationships/hyperlink" Target="https://erikbern.com/2015/10/01/nearest-neighbors-and-vector-models-part-2-how-to-search-in-high-dimensional-spaces.html" TargetMode="External"/><Relationship Id="rId12" Type="http://schemas.openxmlformats.org/officeDocument/2006/relationships/hyperlink" Target="https://medium.com/@DataPlayer/scalable-approximate-nearest-neighbour-search-using-googles-scann-and-facebook-s-faiss-3e84df25ba" TargetMode="External"/><Relationship Id="rId17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mccormickml.com/2017/10/13/product-quantizer-tutorial-part-1/#exhaustive-search-with-approximate-distanc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rikbern.com/2015/09/24/nearest-neighbor-methods-vector-models-part-1" TargetMode="External"/><Relationship Id="rId11" Type="http://schemas.openxmlformats.org/officeDocument/2006/relationships/hyperlink" Target="https://medium.com/@kumon/similarity-search-scann-and-4-bit-pq-ab98766b32bd" TargetMode="External"/><Relationship Id="rId5" Type="http://schemas.openxmlformats.org/officeDocument/2006/relationships/hyperlink" Target="https://medium.com/gsi-technology/ann-benchmarks-a-data-scientists-journey-to-billion-scale-performance-db191f043a27" TargetMode="External"/><Relationship Id="rId15" Type="http://schemas.openxmlformats.org/officeDocument/2006/relationships/hyperlink" Target="https://habr.com/ru/companies/avito/articles/488658/" TargetMode="External"/><Relationship Id="rId10" Type="http://schemas.openxmlformats.org/officeDocument/2006/relationships/hyperlink" Target="https://scikit-learn.org/stable/auto_examples/neighbors/approximate_nearest_neighbors.html" TargetMode="External"/><Relationship Id="rId4" Type="http://schemas.openxmlformats.org/officeDocument/2006/relationships/hyperlink" Target="https://medium.com/gsi-technology/how-to-benchmark-ann-algorithms-a9f1cef6be08" TargetMode="External"/><Relationship Id="rId9" Type="http://schemas.openxmlformats.org/officeDocument/2006/relationships/hyperlink" Target="https://sds-aau.github.io/M3Port19/portfolio/ann/" TargetMode="External"/><Relationship Id="rId14" Type="http://schemas.openxmlformats.org/officeDocument/2006/relationships/hyperlink" Target="https://habr.com/ru/companies/okkamgroup/articles/509204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sz="5600" spc="20" dirty="0">
                <a:solidFill>
                  <a:srgbClr val="FFFFFF"/>
                </a:solidFill>
              </a:rPr>
              <a:t>Advanced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Поиск нечетких дублей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поиска нечетких дублей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4191000" cy="3720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65" dirty="0">
                <a:cs typeface="Microsoft Sans Serif"/>
              </a:rPr>
              <a:t>Shazam</a:t>
            </a:r>
            <a:r>
              <a:rPr spc="-2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-</a:t>
            </a:r>
            <a:r>
              <a:rPr spc="3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поиск</a:t>
            </a:r>
            <a:r>
              <a:rPr spc="1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музыкального</a:t>
            </a:r>
            <a:r>
              <a:rPr spc="6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трека</a:t>
            </a:r>
            <a:r>
              <a:rPr spc="1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по</a:t>
            </a:r>
            <a:r>
              <a:rPr spc="3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зашумленному</a:t>
            </a:r>
            <a:r>
              <a:rPr spc="5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фрагменту.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Поиск</a:t>
            </a:r>
            <a:r>
              <a:rPr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дублирующихся</a:t>
            </a:r>
            <a:r>
              <a:rPr spc="70" dirty="0">
                <a:cs typeface="Microsoft Sans Serif"/>
              </a:rPr>
              <a:t> </a:t>
            </a:r>
            <a:r>
              <a:rPr spc="-15" dirty="0">
                <a:cs typeface="Microsoft Sans Serif"/>
              </a:rPr>
              <a:t>постов</a:t>
            </a:r>
            <a:r>
              <a:rPr spc="15" dirty="0">
                <a:cs typeface="Microsoft Sans Serif"/>
              </a:rPr>
              <a:t> “перезаливок”</a:t>
            </a:r>
            <a:r>
              <a:rPr spc="45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в</a:t>
            </a:r>
            <a:r>
              <a:rPr spc="40" dirty="0">
                <a:cs typeface="Microsoft Sans Serif"/>
              </a:rPr>
              <a:t> </a:t>
            </a:r>
            <a:r>
              <a:rPr spc="-35" dirty="0">
                <a:cs typeface="Microsoft Sans Serif"/>
              </a:rPr>
              <a:t>UGC</a:t>
            </a:r>
            <a:r>
              <a:rPr spc="1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сервисах.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55" dirty="0">
                <a:cs typeface="Microsoft Sans Serif"/>
              </a:rPr>
              <a:t>Детекция</a:t>
            </a:r>
            <a:r>
              <a:rPr spc="45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нарушения</a:t>
            </a:r>
            <a:r>
              <a:rPr spc="-35" dirty="0">
                <a:cs typeface="Microsoft Sans Serif"/>
              </a:rPr>
              <a:t> </a:t>
            </a:r>
            <a:r>
              <a:rPr spc="-25" dirty="0">
                <a:cs typeface="Microsoft Sans Serif"/>
              </a:rPr>
              <a:t>авторских</a:t>
            </a:r>
            <a:r>
              <a:rPr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прав.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Удаление</a:t>
            </a:r>
            <a:r>
              <a:rPr spc="9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дубликатов</a:t>
            </a:r>
            <a:r>
              <a:rPr spc="90" dirty="0">
                <a:cs typeface="Microsoft Sans Serif"/>
              </a:rPr>
              <a:t> </a:t>
            </a:r>
            <a:r>
              <a:rPr spc="-40" dirty="0">
                <a:cs typeface="Microsoft Sans Serif"/>
              </a:rPr>
              <a:t>из</a:t>
            </a:r>
            <a:r>
              <a:rPr spc="4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датасета,</a:t>
            </a:r>
            <a:r>
              <a:rPr spc="8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чтобы</a:t>
            </a:r>
            <a:r>
              <a:rPr spc="4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поднять</a:t>
            </a:r>
            <a:r>
              <a:rPr spc="1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качество</a:t>
            </a:r>
            <a:r>
              <a:rPr spc="3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и</a:t>
            </a:r>
            <a:r>
              <a:rPr spc="40" dirty="0">
                <a:cs typeface="Microsoft Sans Serif"/>
              </a:rPr>
              <a:t> </a:t>
            </a:r>
            <a:r>
              <a:rPr spc="-15" dirty="0">
                <a:cs typeface="Microsoft Sans Serif"/>
              </a:rPr>
              <a:t>скорость</a:t>
            </a:r>
            <a:r>
              <a:rPr spc="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тренировки.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Распознавание</a:t>
            </a:r>
            <a:r>
              <a:rPr spc="1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лиц.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Наука:</a:t>
            </a:r>
            <a:r>
              <a:rPr spc="4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написание</a:t>
            </a:r>
            <a:r>
              <a:rPr spc="6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статей</a:t>
            </a:r>
            <a:r>
              <a:rPr spc="4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о</a:t>
            </a:r>
            <a:r>
              <a:rPr spc="2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том,</a:t>
            </a:r>
            <a:r>
              <a:rPr spc="5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что</a:t>
            </a:r>
            <a:r>
              <a:rPr spc="3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вы</a:t>
            </a:r>
            <a:r>
              <a:rPr spc="3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нашли</a:t>
            </a:r>
            <a:r>
              <a:rPr spc="2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дубликаты</a:t>
            </a:r>
            <a:r>
              <a:rPr spc="9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в</a:t>
            </a:r>
            <a:r>
              <a:rPr spc="4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популярном</a:t>
            </a:r>
            <a:r>
              <a:rPr spc="6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датасете.</a:t>
            </a:r>
            <a:r>
              <a:rPr dirty="0">
                <a:cs typeface="Microsoft Sans Serif"/>
              </a:rPr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8D3DC7-359F-4547-88F7-9157D8D9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7407" y="1057274"/>
            <a:ext cx="4386181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Сходство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5181600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4">
              <a:lnSpc>
                <a:spcPct val="100000"/>
              </a:lnSpc>
              <a:tabLst>
                <a:tab pos="410209" algn="l"/>
                <a:tab pos="410845" algn="l"/>
              </a:tabLst>
            </a:pPr>
            <a:r>
              <a:rPr lang="en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Виды сходства: </a:t>
            </a:r>
            <a:endParaRPr lang="ru-RU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визуальное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ru-RU" spc="-65" dirty="0">
                <a:latin typeface="Calibri" panose="020F0502020204030204" pitchFamily="34" charset="0"/>
                <a:cs typeface="Times New Roman" panose="02020603050405020304" pitchFamily="18" charset="0"/>
              </a:rPr>
              <a:t>семантическое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BD6D7-9436-5F41-A521-15762501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2209800" y="1721922"/>
            <a:ext cx="2850797" cy="1699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F665A-57B8-8A4B-851D-0085D5A4EC02}"/>
              </a:ext>
            </a:extLst>
          </p:cNvPr>
          <p:cNvSpPr txBox="1"/>
          <p:nvPr/>
        </p:nvSpPr>
        <p:spPr>
          <a:xfrm>
            <a:off x="228600" y="3716876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effectLst/>
                <a:latin typeface="Söhne"/>
              </a:rPr>
              <a:t>Сходство</a:t>
            </a:r>
            <a:r>
              <a:rPr lang="ru-RU" b="0" i="0" u="none" strike="noStrike" dirty="0">
                <a:effectLst/>
                <a:latin typeface="Söhne"/>
              </a:rPr>
              <a:t> - это мера степени схожести, близости или схожести между двумя объектами, явлениями или явлениями. Сходство есть числовая мера, которая определяет, насколько два объекта близки друг к другу на основе определенной </a:t>
            </a:r>
            <a:r>
              <a:rPr lang="ru-RU" b="1" i="0" u="none" strike="noStrike" dirty="0">
                <a:effectLst/>
                <a:latin typeface="Söhne"/>
              </a:rPr>
              <a:t>метрики</a:t>
            </a:r>
            <a:r>
              <a:rPr lang="ru-RU" b="0" i="0" u="none" strike="noStrike" dirty="0">
                <a:effectLst/>
                <a:latin typeface="Söhne"/>
              </a:rPr>
              <a:t>.</a:t>
            </a:r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C0C33-0A9D-5F46-89A5-F6A3D5D2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8009" r="6357" b="3896"/>
          <a:stretch/>
        </p:blipFill>
        <p:spPr>
          <a:xfrm>
            <a:off x="4279227" y="197103"/>
            <a:ext cx="2875818" cy="1900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9D40F-8A60-D442-B4C7-9783A82B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 t="14361" r="14546" b="14361"/>
          <a:stretch/>
        </p:blipFill>
        <p:spPr>
          <a:xfrm>
            <a:off x="6408931" y="1838514"/>
            <a:ext cx="2534055" cy="1692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2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AB02-67E0-324C-A535-B60B9E23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сходства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47E72-CD71-4946-8193-907FAA2C6EA4}"/>
              </a:ext>
            </a:extLst>
          </p:cNvPr>
          <p:cNvSpPr txBox="1"/>
          <p:nvPr/>
        </p:nvSpPr>
        <p:spPr>
          <a:xfrm>
            <a:off x="155276" y="971550"/>
            <a:ext cx="411192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Евклидово расстояние (</a:t>
            </a:r>
            <a:r>
              <a:rPr lang="en-US" sz="1400" b="1" dirty="0"/>
              <a:t>Euclidean Distance)</a:t>
            </a:r>
          </a:p>
          <a:p>
            <a:r>
              <a:rPr lang="ru-RU" sz="1050" dirty="0"/>
              <a:t>геометрическое расстояние между двумя точками в </a:t>
            </a:r>
            <a:r>
              <a:rPr lang="en-US" sz="1050" dirty="0"/>
              <a:t>n-</a:t>
            </a:r>
            <a:r>
              <a:rPr lang="ru-RU" sz="1050" dirty="0"/>
              <a:t>мерном пространстве.</a:t>
            </a:r>
            <a:endParaRPr lang="ru-RU" sz="1400" dirty="0"/>
          </a:p>
          <a:p>
            <a:r>
              <a:rPr lang="ru-RU" sz="1400" b="1" dirty="0"/>
              <a:t>Манхэттенское расстояние (</a:t>
            </a:r>
            <a:r>
              <a:rPr lang="en-US" sz="1400" b="1" dirty="0"/>
              <a:t>Manhattan Distance) </a:t>
            </a:r>
            <a:endParaRPr lang="ru-RU" sz="1400" b="1" dirty="0"/>
          </a:p>
          <a:p>
            <a:r>
              <a:rPr lang="ru-RU" sz="1000" dirty="0"/>
              <a:t>сумма абсолютных различий между координатами двух точек</a:t>
            </a:r>
          </a:p>
          <a:p>
            <a:r>
              <a:rPr lang="ru-RU" sz="1400" b="1" dirty="0"/>
              <a:t>Косинусное сходство (</a:t>
            </a:r>
            <a:r>
              <a:rPr lang="en-US" sz="1400" b="1" dirty="0"/>
              <a:t>Cosine Similarity)</a:t>
            </a:r>
          </a:p>
          <a:p>
            <a:r>
              <a:rPr lang="ru-RU" sz="1000" dirty="0"/>
              <a:t>угол между векторами в </a:t>
            </a:r>
            <a:r>
              <a:rPr lang="en-US" sz="1000" dirty="0"/>
              <a:t>n-</a:t>
            </a:r>
            <a:r>
              <a:rPr lang="ru-RU" sz="1000" dirty="0"/>
              <a:t>мерном пространстве</a:t>
            </a:r>
          </a:p>
          <a:p>
            <a:r>
              <a:rPr lang="ru-RU" sz="1400" b="1" dirty="0"/>
              <a:t>Корреляция Пирсона (</a:t>
            </a:r>
            <a:r>
              <a:rPr lang="en-US" sz="1400" b="1" dirty="0"/>
              <a:t>Pearson Correlation)</a:t>
            </a:r>
          </a:p>
          <a:p>
            <a:r>
              <a:rPr lang="ru-RU" sz="1000" dirty="0"/>
              <a:t>линейная зависимость между переменными</a:t>
            </a:r>
          </a:p>
          <a:p>
            <a:r>
              <a:rPr lang="ru-RU" sz="1400" b="1" dirty="0" err="1"/>
              <a:t>Жаккардово</a:t>
            </a:r>
            <a:r>
              <a:rPr lang="ru-RU" sz="1400" b="1" dirty="0"/>
              <a:t> сходство (</a:t>
            </a:r>
            <a:r>
              <a:rPr lang="en-US" sz="1400" b="1" dirty="0"/>
              <a:t>Jaccard Similarity)</a:t>
            </a:r>
          </a:p>
          <a:p>
            <a:r>
              <a:rPr lang="ru-RU" sz="1000" dirty="0"/>
              <a:t>мера пересечения множеств.</a:t>
            </a:r>
          </a:p>
          <a:p>
            <a:r>
              <a:rPr lang="ru-RU" sz="1400" b="1" dirty="0"/>
              <a:t>Расстояние Левенштейна (</a:t>
            </a:r>
            <a:r>
              <a:rPr lang="en-US" sz="1400" b="1" dirty="0" err="1"/>
              <a:t>Levenshtein</a:t>
            </a:r>
            <a:r>
              <a:rPr lang="en-US" sz="1400" b="1" dirty="0"/>
              <a:t> Distance)</a:t>
            </a:r>
            <a:r>
              <a:rPr lang="en-US" sz="1400" dirty="0"/>
              <a:t> </a:t>
            </a:r>
            <a:r>
              <a:rPr lang="ru-RU" sz="1000" dirty="0"/>
              <a:t>различия между строками путем подсчета минимального количества операций</a:t>
            </a:r>
          </a:p>
          <a:p>
            <a:r>
              <a:rPr lang="ru-RU" sz="1400" b="1" dirty="0"/>
              <a:t>Расстояние Хэмминга (</a:t>
            </a:r>
            <a:r>
              <a:rPr lang="en-US" sz="1400" b="1" dirty="0"/>
              <a:t>Hamming Distance)</a:t>
            </a:r>
          </a:p>
          <a:p>
            <a:r>
              <a:rPr lang="ru-RU" sz="1000" dirty="0"/>
              <a:t>различия между строками фиксированной длины путем подсчета несовпадающих символов.</a:t>
            </a:r>
            <a:endParaRPr lang="ru-RU" sz="1400" dirty="0"/>
          </a:p>
          <a:p>
            <a:r>
              <a:rPr lang="ru-RU" sz="1400" b="1" dirty="0"/>
              <a:t>Расстояние </a:t>
            </a:r>
            <a:r>
              <a:rPr lang="ru-RU" sz="1400" b="1" dirty="0" err="1"/>
              <a:t>Махаланобиса</a:t>
            </a:r>
            <a:r>
              <a:rPr lang="ru-RU" sz="1400" b="1" dirty="0"/>
              <a:t> (</a:t>
            </a:r>
            <a:r>
              <a:rPr lang="en-US" sz="1400" b="1" dirty="0" err="1"/>
              <a:t>Mahalanobis</a:t>
            </a:r>
            <a:r>
              <a:rPr lang="en-US" sz="1400" b="1" dirty="0"/>
              <a:t> Distance)</a:t>
            </a:r>
          </a:p>
          <a:p>
            <a:r>
              <a:rPr lang="ru-RU" sz="1000" dirty="0"/>
              <a:t>ковариация между признаками</a:t>
            </a:r>
          </a:p>
          <a:p>
            <a:r>
              <a:rPr lang="ru-RU" sz="1400" b="1" dirty="0"/>
              <a:t>Метрика </a:t>
            </a:r>
            <a:r>
              <a:rPr lang="ru-RU" sz="1400" b="1" dirty="0" err="1"/>
              <a:t>Минковского</a:t>
            </a:r>
            <a:r>
              <a:rPr lang="ru-RU" sz="1400" b="1" dirty="0"/>
              <a:t> (</a:t>
            </a:r>
            <a:r>
              <a:rPr lang="en-US" sz="1400" b="1" dirty="0" err="1"/>
              <a:t>Minkowski</a:t>
            </a:r>
            <a:r>
              <a:rPr lang="en-US" sz="1400" b="1" dirty="0"/>
              <a:t> Metric)</a:t>
            </a:r>
          </a:p>
          <a:p>
            <a:r>
              <a:rPr lang="ru-RU" sz="1000" dirty="0"/>
              <a:t>обобщенное расстояние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F80EA-63C5-8744-8410-009DBE42835B}"/>
              </a:ext>
            </a:extLst>
          </p:cNvPr>
          <p:cNvSpPr txBox="1"/>
          <p:nvPr/>
        </p:nvSpPr>
        <p:spPr>
          <a:xfrm>
            <a:off x="4447162" y="971550"/>
            <a:ext cx="46015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Корреляция касательной (</a:t>
            </a:r>
            <a:r>
              <a:rPr lang="en-US" sz="1400" b="1" dirty="0" err="1"/>
              <a:t>Tanimoto</a:t>
            </a:r>
            <a:r>
              <a:rPr lang="en-US" sz="1400" b="1" dirty="0"/>
              <a:t> Coefficient)</a:t>
            </a:r>
          </a:p>
          <a:p>
            <a:r>
              <a:rPr lang="ru-RU" sz="1000" dirty="0"/>
              <a:t>сравнение между двумя бинарными векторами.</a:t>
            </a:r>
          </a:p>
          <a:p>
            <a:r>
              <a:rPr lang="ru-RU" sz="1400" b="1" dirty="0"/>
              <a:t>Среднеквадратичное отклонение (</a:t>
            </a:r>
            <a:r>
              <a:rPr lang="en-US" sz="1400" b="1" dirty="0"/>
              <a:t>MSE) </a:t>
            </a:r>
            <a:endParaRPr lang="ru-RU" sz="1400" b="1" dirty="0"/>
          </a:p>
          <a:p>
            <a:r>
              <a:rPr lang="ru-RU" sz="1000" dirty="0"/>
              <a:t>разницу между пикселями двух изображений.</a:t>
            </a:r>
          </a:p>
          <a:p>
            <a:r>
              <a:rPr lang="ru-RU" sz="1400" b="1" dirty="0"/>
              <a:t>Структурный сходство (</a:t>
            </a:r>
            <a:r>
              <a:rPr lang="en-US" sz="1400" b="1" dirty="0"/>
              <a:t>Structural Similarity Index, SSIM) </a:t>
            </a:r>
            <a:endParaRPr lang="ru-RU" sz="1400" b="1" dirty="0"/>
          </a:p>
          <a:p>
            <a:r>
              <a:rPr lang="ru-RU" sz="1000" dirty="0"/>
              <a:t>сходство в структуре, контрасте и яркости между двумя изображениями.</a:t>
            </a:r>
          </a:p>
          <a:p>
            <a:r>
              <a:rPr lang="ru-RU" sz="1400" b="1" dirty="0"/>
              <a:t>Гистограммы цветов (</a:t>
            </a:r>
            <a:r>
              <a:rPr lang="en-US" sz="1400" b="1" dirty="0"/>
              <a:t>Color Histograms) </a:t>
            </a:r>
            <a:endParaRPr lang="ru-RU" sz="1400" b="1" dirty="0"/>
          </a:p>
          <a:p>
            <a:r>
              <a:rPr lang="ru-RU" sz="1000" dirty="0"/>
              <a:t>гистограммы цветовых каналов. </a:t>
            </a:r>
          </a:p>
          <a:p>
            <a:r>
              <a:rPr lang="ru-RU" sz="1400" b="1" dirty="0"/>
              <a:t>Гистограммы текстур (</a:t>
            </a:r>
            <a:r>
              <a:rPr lang="en-US" sz="1400" b="1" dirty="0"/>
              <a:t>Texture Histograms) </a:t>
            </a:r>
            <a:endParaRPr lang="ru-RU" sz="1400" b="1" dirty="0"/>
          </a:p>
          <a:p>
            <a:r>
              <a:rPr lang="ru-RU" sz="1000" dirty="0"/>
              <a:t>текстурные характеристики изображения.</a:t>
            </a:r>
          </a:p>
          <a:p>
            <a:r>
              <a:rPr lang="ru-RU" sz="1400" b="1" dirty="0"/>
              <a:t>Фреймовое сходство (</a:t>
            </a:r>
            <a:r>
              <a:rPr lang="en-US" sz="1400" b="1" dirty="0"/>
              <a:t>Frame Difference) </a:t>
            </a:r>
            <a:endParaRPr lang="ru-RU" sz="1400" b="1" dirty="0"/>
          </a:p>
          <a:p>
            <a:r>
              <a:rPr lang="ru-RU" sz="1000" dirty="0"/>
              <a:t>видеообработка для измерения сходства между кадрами видео.</a:t>
            </a:r>
          </a:p>
          <a:p>
            <a:r>
              <a:rPr lang="en-US" sz="1400" b="1" dirty="0"/>
              <a:t>Wavelet-</a:t>
            </a:r>
            <a:r>
              <a:rPr lang="ru-RU" sz="1400" b="1" dirty="0"/>
              <a:t>преобразование (</a:t>
            </a:r>
            <a:r>
              <a:rPr lang="en-US" sz="1400" b="1" dirty="0"/>
              <a:t>Wavelet Transform)</a:t>
            </a:r>
          </a:p>
          <a:p>
            <a:r>
              <a:rPr lang="ru-RU" sz="1000" dirty="0"/>
              <a:t>высокочастотные и низкочастотные составляющие изображений.</a:t>
            </a:r>
          </a:p>
          <a:p>
            <a:r>
              <a:rPr lang="ru-RU" sz="1400" b="1" dirty="0"/>
              <a:t>Сравнение дескрипторов (</a:t>
            </a:r>
            <a:r>
              <a:rPr lang="en-US" sz="1400" b="1" dirty="0"/>
              <a:t>Feature Descriptors)</a:t>
            </a:r>
          </a:p>
          <a:p>
            <a:r>
              <a:rPr lang="ru-RU" sz="1000" dirty="0"/>
              <a:t>такие как </a:t>
            </a:r>
            <a:r>
              <a:rPr lang="en-US" sz="1000" dirty="0"/>
              <a:t>SIFT, SURF, </a:t>
            </a:r>
            <a:r>
              <a:rPr lang="ru-RU" sz="1000" dirty="0"/>
              <a:t>и </a:t>
            </a:r>
            <a:r>
              <a:rPr lang="en-US" sz="1000" dirty="0"/>
              <a:t>ORB, </a:t>
            </a:r>
            <a:r>
              <a:rPr lang="ru-RU" sz="1000" dirty="0"/>
              <a:t>для извлечения и сравнения ключевых точек и их описаний.</a:t>
            </a:r>
          </a:p>
          <a:p>
            <a:r>
              <a:rPr lang="ru-RU" sz="1400" b="1" dirty="0"/>
              <a:t>Методы сиамских сетей</a:t>
            </a:r>
          </a:p>
          <a:p>
            <a:r>
              <a:rPr lang="ru-RU" sz="1000" dirty="0"/>
              <a:t>Оценивают векторное представление объектов</a:t>
            </a:r>
          </a:p>
          <a:p>
            <a:r>
              <a:rPr lang="ru-RU" sz="1400" b="1" dirty="0"/>
              <a:t>Структурные метрики (</a:t>
            </a:r>
            <a:r>
              <a:rPr lang="en-US" sz="1400" b="1" dirty="0"/>
              <a:t>Structural Metrics)</a:t>
            </a:r>
          </a:p>
          <a:p>
            <a:r>
              <a:rPr lang="ru-RU" sz="1000" dirty="0"/>
              <a:t>структурные характеристики изображений, такие как сетка дескрипторов и глубокие связи.</a:t>
            </a:r>
          </a:p>
        </p:txBody>
      </p:sp>
    </p:spTree>
    <p:extLst>
      <p:ext uri="{BB962C8B-B14F-4D97-AF65-F5344CB8AC3E}">
        <p14:creationId xmlns:p14="http://schemas.microsoft.com/office/powerpoint/2010/main" val="319968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E339A-D705-3275-6CAB-4458E85F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Наивное решение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54CFF-8E06-17C6-E002-60571E576354}"/>
                  </a:ext>
                </a:extLst>
              </p:cNvPr>
              <p:cNvSpPr txBox="1"/>
              <p:nvPr/>
            </p:nvSpPr>
            <p:spPr>
              <a:xfrm>
                <a:off x="500550" y="1123950"/>
                <a:ext cx="5138250" cy="1831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dirty="0"/>
                  <a:t>Наивный алгоритм поиска нечетких дубликатов: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Для каждой пары x1, x2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Вычисляем</a:t>
                </a:r>
                <a:r>
                  <a:rPr lang="en-US" dirty="0"/>
                  <a:t> </a:t>
                </a:r>
                <a:r>
                  <a:rPr lang="ru-RU" dirty="0"/>
                  <a:t>сходство: d(x1, x2)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Проверяем: d(x1, x2) &lt; t </a:t>
                </a:r>
              </a:p>
              <a:p>
                <a:r>
                  <a:rPr lang="ru-RU" dirty="0"/>
                  <a:t> </a:t>
                </a:r>
              </a:p>
              <a:p>
                <a:r>
                  <a:rPr lang="ru-RU" dirty="0"/>
                  <a:t>Сложность задачи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54CFF-8E06-17C6-E002-60571E576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123950"/>
                <a:ext cx="5138250" cy="1831271"/>
              </a:xfrm>
              <a:prstGeom prst="rect">
                <a:avLst/>
              </a:prstGeom>
              <a:blipFill>
                <a:blip r:embed="rId2"/>
                <a:stretch>
                  <a:fillRect l="-985" t="-1379" b="-4828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ject 4">
            <a:extLst>
              <a:ext uri="{FF2B5EF4-FFF2-40B4-BE49-F238E27FC236}">
                <a16:creationId xmlns:a16="http://schemas.microsoft.com/office/drawing/2014/main" id="{0AA55C01-A745-49FE-130F-6714981645A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1733550"/>
            <a:ext cx="3487430" cy="30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4FC0B-294B-2761-8A59-7E97ED31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491050" cy="1095900"/>
          </a:xfrm>
        </p:spPr>
        <p:txBody>
          <a:bodyPr/>
          <a:lstStyle/>
          <a:p>
            <a:r>
              <a:rPr lang="en-US" dirty="0"/>
              <a:t>Approximate Nearest Neighbor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73296-0F43-9549-8DEE-9102DB5D1214}"/>
              </a:ext>
            </a:extLst>
          </p:cNvPr>
          <p:cNvSpPr txBox="1"/>
          <p:nvPr/>
        </p:nvSpPr>
        <p:spPr>
          <a:xfrm>
            <a:off x="500550" y="1263791"/>
            <a:ext cx="8414850" cy="3548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765">
              <a:lnSpc>
                <a:spcPct val="114000"/>
              </a:lnSpc>
            </a:pPr>
            <a:r>
              <a:rPr lang="ru-RU" sz="1600" spc="-20" dirty="0">
                <a:cs typeface="Microsoft Sans Serif"/>
              </a:rPr>
              <a:t>Принцип:</a:t>
            </a:r>
            <a:r>
              <a:rPr lang="ru-RU" sz="1600" spc="8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найдем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i="1" spc="-65" dirty="0">
                <a:cs typeface="Microsoft Sans Serif"/>
              </a:rPr>
              <a:t>K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наиболее</a:t>
            </a:r>
            <a:r>
              <a:rPr lang="ru-RU" sz="1600" spc="45" dirty="0">
                <a:cs typeface="Microsoft Sans Serif"/>
              </a:rPr>
              <a:t> </a:t>
            </a:r>
            <a:r>
              <a:rPr lang="ru-RU" sz="1600" i="1" spc="-30" dirty="0">
                <a:cs typeface="Arial"/>
              </a:rPr>
              <a:t>вероятных</a:t>
            </a:r>
            <a:r>
              <a:rPr lang="ru-RU" sz="1600" i="1" spc="15" dirty="0">
                <a:cs typeface="Arial"/>
              </a:rPr>
              <a:t> </a:t>
            </a:r>
            <a:r>
              <a:rPr lang="ru-RU" sz="1600" spc="-30" dirty="0">
                <a:cs typeface="Microsoft Sans Serif"/>
              </a:rPr>
              <a:t>ближайших</a:t>
            </a:r>
            <a:r>
              <a:rPr lang="ru-RU" sz="1600" spc="9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соседей.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24765">
              <a:lnSpc>
                <a:spcPct val="114000"/>
              </a:lnSpc>
              <a:spcAft>
                <a:spcPts val="600"/>
              </a:spcAft>
            </a:pPr>
            <a:r>
              <a:rPr lang="ru-RU" sz="1600" spc="-10" dirty="0">
                <a:cs typeface="Microsoft Sans Serif"/>
              </a:rPr>
              <a:t>Сильный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выигрыш</a:t>
            </a:r>
            <a:r>
              <a:rPr lang="ru-RU" sz="1600" spc="6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по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скорости</a:t>
            </a:r>
            <a:r>
              <a:rPr lang="ru-RU" sz="1600" spc="-5" dirty="0">
                <a:cs typeface="Microsoft Sans Serif"/>
              </a:rPr>
              <a:t> </a:t>
            </a:r>
            <a:r>
              <a:rPr lang="ru-RU" sz="1600" spc="-35" dirty="0">
                <a:cs typeface="Microsoft Sans Serif"/>
              </a:rPr>
              <a:t>за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счет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потери</a:t>
            </a:r>
            <a:r>
              <a:rPr lang="ru-RU" sz="1600" spc="60" dirty="0">
                <a:cs typeface="Microsoft Sans Serif"/>
              </a:rPr>
              <a:t> </a:t>
            </a:r>
            <a:r>
              <a:rPr lang="ru-RU" sz="1600" spc="-5" dirty="0">
                <a:cs typeface="Microsoft Sans Serif"/>
              </a:rPr>
              <a:t>в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45" dirty="0" err="1">
                <a:cs typeface="Microsoft Sans Serif"/>
              </a:rPr>
              <a:t>Recall</a:t>
            </a:r>
            <a:r>
              <a:rPr lang="ru-RU" sz="1600" spc="-45" dirty="0">
                <a:cs typeface="Microsoft Sans Serif"/>
              </a:rPr>
              <a:t>.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24765">
              <a:lnSpc>
                <a:spcPct val="114000"/>
              </a:lnSpc>
            </a:pPr>
            <a:r>
              <a:rPr lang="ru-RU" sz="1600" spc="55" dirty="0">
                <a:cs typeface="Microsoft Sans Serif"/>
              </a:rPr>
              <a:t>ANN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алгоритм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поиска</a:t>
            </a:r>
            <a:r>
              <a:rPr lang="ru-RU" sz="1600" spc="40" dirty="0">
                <a:cs typeface="Microsoft Sans Serif"/>
              </a:rPr>
              <a:t> </a:t>
            </a:r>
            <a:r>
              <a:rPr lang="ru-RU" sz="1600" spc="-45" dirty="0">
                <a:cs typeface="Microsoft Sans Serif"/>
              </a:rPr>
              <a:t>нечетких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дубликатов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98780">
              <a:lnSpc>
                <a:spcPct val="114000"/>
              </a:lnSpc>
              <a:buAutoNum type="arabicPeriod"/>
              <a:tabLst>
                <a:tab pos="481965" algn="l"/>
                <a:tab pos="482600" algn="l"/>
              </a:tabLst>
            </a:pPr>
            <a:r>
              <a:rPr lang="ru-RU" sz="1600" spc="-55" dirty="0">
                <a:cs typeface="Microsoft Sans Serif"/>
              </a:rPr>
              <a:t>Для</a:t>
            </a:r>
            <a:r>
              <a:rPr lang="ru-RU" sz="1600" spc="-20" dirty="0">
                <a:cs typeface="Microsoft Sans Serif"/>
              </a:rPr>
              <a:t> </a:t>
            </a:r>
            <a:r>
              <a:rPr lang="ru-RU" sz="1600" spc="-40" dirty="0">
                <a:cs typeface="Microsoft Sans Serif"/>
              </a:rPr>
              <a:t>каждого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элемента</a:t>
            </a:r>
            <a:r>
              <a:rPr lang="ru-RU" sz="1600" spc="-35" dirty="0">
                <a:cs typeface="Microsoft Sans Serif"/>
              </a:rPr>
              <a:t> </a:t>
            </a:r>
            <a:r>
              <a:rPr lang="ru-RU" sz="1600" spc="-15" dirty="0">
                <a:cs typeface="Microsoft Sans Serif"/>
              </a:rPr>
              <a:t>x1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98780">
              <a:lnSpc>
                <a:spcPct val="114000"/>
              </a:lnSpc>
              <a:buAutoNum type="arabicPeriod"/>
              <a:tabLst>
                <a:tab pos="481965" algn="l"/>
                <a:tab pos="482600" algn="l"/>
              </a:tabLst>
            </a:pPr>
            <a:r>
              <a:rPr lang="ru-RU" sz="1600" spc="-30" dirty="0">
                <a:cs typeface="Microsoft Sans Serif"/>
              </a:rPr>
              <a:t>Находим</a:t>
            </a:r>
            <a:r>
              <a:rPr lang="ru-RU" sz="1600" spc="45" dirty="0">
                <a:cs typeface="Microsoft Sans Serif"/>
              </a:rPr>
              <a:t> </a:t>
            </a:r>
            <a:r>
              <a:rPr lang="ru-RU" sz="1600" spc="-65" dirty="0">
                <a:cs typeface="Microsoft Sans Serif"/>
              </a:rPr>
              <a:t>K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ближайших</a:t>
            </a:r>
            <a:r>
              <a:rPr lang="ru-RU" sz="1600" spc="100" dirty="0">
                <a:cs typeface="Microsoft Sans Serif"/>
              </a:rPr>
              <a:t> </a:t>
            </a:r>
            <a:r>
              <a:rPr lang="ru-RU" sz="1600" spc="-15" dirty="0">
                <a:cs typeface="Microsoft Sans Serif"/>
              </a:rPr>
              <a:t>соседей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[x2,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x3,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x4,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x5,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170" dirty="0">
                <a:cs typeface="Microsoft Sans Serif"/>
              </a:rPr>
              <a:t>…,</a:t>
            </a:r>
            <a:r>
              <a:rPr lang="ru-RU" sz="1600" spc="375" dirty="0">
                <a:cs typeface="Microsoft Sans Serif"/>
              </a:rPr>
              <a:t> </a:t>
            </a:r>
            <a:r>
              <a:rPr lang="ru-RU" sz="1600" spc="-30" dirty="0" err="1">
                <a:cs typeface="Microsoft Sans Serif"/>
              </a:rPr>
              <a:t>xK</a:t>
            </a:r>
            <a:r>
              <a:rPr lang="ru-RU" sz="1600" spc="-30" dirty="0">
                <a:cs typeface="Microsoft Sans Serif"/>
              </a:rPr>
              <a:t>],</a:t>
            </a:r>
            <a:r>
              <a:rPr lang="ru-RU" sz="160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вычисляем</a:t>
            </a:r>
            <a:r>
              <a:rPr lang="ru-RU" sz="1600" spc="6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d(x1,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55" dirty="0" err="1">
                <a:cs typeface="Microsoft Sans Serif"/>
              </a:rPr>
              <a:t>xi</a:t>
            </a:r>
            <a:r>
              <a:rPr lang="ru-RU" sz="1600" spc="-55" dirty="0">
                <a:cs typeface="Microsoft Sans Serif"/>
              </a:rPr>
              <a:t>)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98780">
              <a:lnSpc>
                <a:spcPct val="114000"/>
              </a:lnSpc>
              <a:spcAft>
                <a:spcPts val="1200"/>
              </a:spcAft>
              <a:buAutoNum type="arabicPeriod"/>
              <a:tabLst>
                <a:tab pos="481965" algn="l"/>
                <a:tab pos="482600" algn="l"/>
              </a:tabLst>
            </a:pPr>
            <a:r>
              <a:rPr lang="ru-RU" sz="1600" spc="-20" dirty="0">
                <a:cs typeface="Microsoft Sans Serif"/>
              </a:rPr>
              <a:t>Проверяем:</a:t>
            </a:r>
            <a:r>
              <a:rPr lang="ru-RU" sz="1600" spc="-4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d(x1,</a:t>
            </a:r>
            <a:r>
              <a:rPr lang="ru-RU" sz="1600" dirty="0">
                <a:cs typeface="Microsoft Sans Serif"/>
              </a:rPr>
              <a:t> </a:t>
            </a:r>
            <a:r>
              <a:rPr lang="ru-RU" sz="1600" spc="-55" dirty="0" err="1">
                <a:cs typeface="Microsoft Sans Serif"/>
              </a:rPr>
              <a:t>xi</a:t>
            </a:r>
            <a:r>
              <a:rPr lang="ru-RU" sz="1600" spc="-55" dirty="0">
                <a:cs typeface="Microsoft Sans Serif"/>
              </a:rPr>
              <a:t>)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130" dirty="0">
                <a:cs typeface="Microsoft Sans Serif"/>
              </a:rPr>
              <a:t>&lt;</a:t>
            </a:r>
            <a:r>
              <a:rPr lang="ru-RU" sz="1600" dirty="0">
                <a:cs typeface="Microsoft Sans Serif"/>
              </a:rPr>
              <a:t> </a:t>
            </a:r>
            <a:r>
              <a:rPr lang="ru-RU" sz="1600" spc="75" dirty="0">
                <a:cs typeface="Microsoft Sans Serif"/>
              </a:rPr>
              <a:t>t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24765" marR="3863975">
              <a:lnSpc>
                <a:spcPct val="114000"/>
              </a:lnSpc>
              <a:spcBef>
                <a:spcPts val="5"/>
              </a:spcBef>
            </a:pPr>
            <a:r>
              <a:rPr lang="ru-RU" sz="1600" dirty="0"/>
              <a:t>Сложность на построение индекса: O(N)</a:t>
            </a:r>
          </a:p>
          <a:p>
            <a:pPr marL="24765" marR="3863975">
              <a:lnSpc>
                <a:spcPct val="114000"/>
              </a:lnSpc>
              <a:spcAft>
                <a:spcPts val="1200"/>
              </a:spcAft>
            </a:pPr>
            <a:r>
              <a:rPr lang="ru-RU" sz="1600" dirty="0"/>
              <a:t>Сложность на поиск одного дубликата: O(n&lt;&lt; N)  </a:t>
            </a:r>
          </a:p>
          <a:p>
            <a:pPr marL="24765" marR="3863975">
              <a:lnSpc>
                <a:spcPct val="114000"/>
              </a:lnSpc>
              <a:spcBef>
                <a:spcPts val="5"/>
              </a:spcBef>
            </a:pPr>
            <a:r>
              <a:rPr lang="ru-RU" sz="1600" spc="-20" dirty="0">
                <a:cs typeface="Microsoft Sans Serif"/>
              </a:rPr>
              <a:t>Новая</a:t>
            </a:r>
            <a:r>
              <a:rPr lang="ru-RU" sz="1600" spc="-5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проблема: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51155">
              <a:lnSpc>
                <a:spcPct val="114000"/>
              </a:lnSpc>
              <a:buChar char="●"/>
              <a:tabLst>
                <a:tab pos="481965" algn="l"/>
                <a:tab pos="482600" algn="l"/>
              </a:tabLst>
            </a:pPr>
            <a:r>
              <a:rPr lang="ru-RU" sz="1600" spc="-55" dirty="0" err="1">
                <a:cs typeface="Microsoft Sans Serif"/>
              </a:rPr>
              <a:t>False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 err="1">
                <a:cs typeface="Microsoft Sans Serif"/>
              </a:rPr>
              <a:t>Positive</a:t>
            </a:r>
            <a:r>
              <a:rPr lang="ru-RU" sz="1600" spc="-20" dirty="0">
                <a:cs typeface="Microsoft Sans Serif"/>
              </a:rPr>
              <a:t>: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элемент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не</a:t>
            </a:r>
            <a:r>
              <a:rPr lang="ru-RU" sz="1600" spc="5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дубликат,</a:t>
            </a:r>
            <a:r>
              <a:rPr lang="ru-RU" sz="1600" spc="8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распознан</a:t>
            </a:r>
            <a:r>
              <a:rPr lang="ru-RU" sz="1600" spc="70" dirty="0">
                <a:cs typeface="Microsoft Sans Serif"/>
              </a:rPr>
              <a:t> </a:t>
            </a:r>
            <a:r>
              <a:rPr lang="ru-RU" sz="1600" spc="-65" dirty="0">
                <a:cs typeface="Microsoft Sans Serif"/>
              </a:rPr>
              <a:t>как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51155">
              <a:lnSpc>
                <a:spcPct val="114000"/>
              </a:lnSpc>
              <a:buChar char="●"/>
              <a:tabLst>
                <a:tab pos="481965" algn="l"/>
                <a:tab pos="482600" algn="l"/>
              </a:tabLst>
            </a:pPr>
            <a:r>
              <a:rPr lang="ru-RU" sz="1600" spc="-55" dirty="0" err="1">
                <a:cs typeface="Microsoft Sans Serif"/>
              </a:rPr>
              <a:t>False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15" dirty="0" err="1">
                <a:cs typeface="Microsoft Sans Serif"/>
              </a:rPr>
              <a:t>Negative</a:t>
            </a:r>
            <a:r>
              <a:rPr lang="ru-RU" sz="1600" spc="15" dirty="0">
                <a:cs typeface="Microsoft Sans Serif"/>
              </a:rPr>
              <a:t>: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элемент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дубликат,</a:t>
            </a:r>
            <a:r>
              <a:rPr lang="ru-RU" sz="1600" spc="7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не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попал</a:t>
            </a:r>
            <a:r>
              <a:rPr lang="ru-RU" sz="1600" spc="40" dirty="0">
                <a:cs typeface="Microsoft Sans Serif"/>
              </a:rPr>
              <a:t> </a:t>
            </a:r>
            <a:r>
              <a:rPr lang="ru-RU" sz="1600" spc="-5" dirty="0">
                <a:cs typeface="Microsoft Sans Serif"/>
              </a:rPr>
              <a:t>в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65" dirty="0">
                <a:cs typeface="Microsoft Sans Serif"/>
              </a:rPr>
              <a:t>K</a:t>
            </a:r>
            <a:r>
              <a:rPr lang="ru-RU" sz="1600" spc="3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ближайших</a:t>
            </a:r>
            <a:r>
              <a:rPr lang="ru-RU" sz="1600" spc="9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соседей</a:t>
            </a:r>
            <a:r>
              <a:rPr lang="ru-RU" sz="1600" dirty="0">
                <a:cs typeface="Microsoft Sans Serif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02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9E1C-E1C0-6B4D-9475-D8AB0D8A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поиска нечетких дублей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8C4D3-3ED0-324A-B368-1F3BF6F553EA}"/>
              </a:ext>
            </a:extLst>
          </p:cNvPr>
          <p:cNvSpPr txBox="1"/>
          <p:nvPr/>
        </p:nvSpPr>
        <p:spPr>
          <a:xfrm>
            <a:off x="7568080" y="441361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ы</a:t>
            </a:r>
            <a:endParaRPr lang="en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84064-9231-3F42-B382-AB8431306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3077" r="4820" b="13077"/>
          <a:stretch/>
        </p:blipFill>
        <p:spPr>
          <a:xfrm>
            <a:off x="487580" y="1123950"/>
            <a:ext cx="1773643" cy="1006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9238A6-F1DE-9E49-8D11-5EA5C6FED0FC}"/>
              </a:ext>
            </a:extLst>
          </p:cNvPr>
          <p:cNvSpPr txBox="1"/>
          <p:nvPr/>
        </p:nvSpPr>
        <p:spPr>
          <a:xfrm>
            <a:off x="487580" y="2204043"/>
            <a:ext cx="192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сходства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84211B-AA0F-464C-8E92-BEF4372B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9" y="2893042"/>
            <a:ext cx="2540000" cy="1384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C0DD99-DF4E-5F47-9D73-293D2BECD2DA}"/>
              </a:ext>
            </a:extLst>
          </p:cNvPr>
          <p:cNvSpPr txBox="1"/>
          <p:nvPr/>
        </p:nvSpPr>
        <p:spPr>
          <a:xfrm>
            <a:off x="225655" y="4247674"/>
            <a:ext cx="277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векторны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представлени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endParaRPr lang="en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1469D5-C0AE-9F48-9943-C053AFE92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72" y="2876550"/>
            <a:ext cx="1643208" cy="16432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82CAF-CC0E-CE4A-88DF-C1BE58F11C3F}"/>
              </a:ext>
            </a:extLst>
          </p:cNvPr>
          <p:cNvSpPr txBox="1"/>
          <p:nvPr/>
        </p:nvSpPr>
        <p:spPr>
          <a:xfrm>
            <a:off x="4003201" y="4633488"/>
            <a:ext cx="31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Индексирование по деревьям</a:t>
            </a:r>
            <a:endParaRPr lang="en-T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55198A-45FF-074B-89AC-3500F43F45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9" t="44000" r="18019"/>
          <a:stretch/>
        </p:blipFill>
        <p:spPr>
          <a:xfrm>
            <a:off x="4172814" y="3071387"/>
            <a:ext cx="2869311" cy="142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62638E-89B5-A748-BD97-2DB2FE57ED26}"/>
              </a:ext>
            </a:extLst>
          </p:cNvPr>
          <p:cNvSpPr txBox="1"/>
          <p:nvPr/>
        </p:nvSpPr>
        <p:spPr>
          <a:xfrm>
            <a:off x="2691556" y="2868392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кластеризаци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endParaRPr lang="en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2396F5-FFE8-7140-8EDE-072F21C9B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99" y="998520"/>
            <a:ext cx="2010921" cy="19564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49EB33-480C-EB43-BFE0-DB6617067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01" y="1089187"/>
            <a:ext cx="2819400" cy="1181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293793-3189-FB44-A50C-752920E66CEF}"/>
              </a:ext>
            </a:extLst>
          </p:cNvPr>
          <p:cNvSpPr txBox="1"/>
          <p:nvPr/>
        </p:nvSpPr>
        <p:spPr>
          <a:xfrm>
            <a:off x="5056801" y="2252539"/>
            <a:ext cx="364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Индексирование по хеш-функциям</a:t>
            </a:r>
          </a:p>
        </p:txBody>
      </p:sp>
    </p:spTree>
    <p:extLst>
      <p:ext uri="{BB962C8B-B14F-4D97-AF65-F5344CB8AC3E}">
        <p14:creationId xmlns:p14="http://schemas.microsoft.com/office/powerpoint/2010/main" val="143854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43416-D74C-C0A5-850E-4D969AB3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Вороного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77921-7150-4570-4803-61A7F65D630F}"/>
                  </a:ext>
                </a:extLst>
              </p:cNvPr>
              <p:cNvSpPr txBox="1"/>
              <p:nvPr/>
            </p:nvSpPr>
            <p:spPr>
              <a:xfrm>
                <a:off x="122850" y="971550"/>
                <a:ext cx="4648200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Алгоритм построения диаграммы Вороного «в лоб». Сложность: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4</m:t>
                        </m:r>
                      </m:sup>
                    </m:sSup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spc="-30" dirty="0">
                    <a:cs typeface="Microsoft Sans Serif"/>
                  </a:rPr>
                  <a:t>;</a:t>
                </a:r>
              </a:p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Алгоритм построения диаграммы Вороного путём пересечения полуплоскостей. Сложность:</a:t>
                </a:r>
                <a:r>
                  <a:rPr lang="en-US" sz="1800" spc="-30" dirty="0"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00" b="0" i="1" spc="-30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dPr>
                          <m:e>
                            <m:r>
                              <a:rPr lang="en-US" sz="1800" b="0" i="1" spc="-30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spc="-30" dirty="0">
                    <a:cs typeface="Microsoft Sans Serif"/>
                  </a:rPr>
                  <a:t>;</a:t>
                </a:r>
              </a:p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Алгоритм </a:t>
                </a:r>
                <a:r>
                  <a:rPr lang="ru-RU" sz="1800" spc="-30" dirty="0" err="1">
                    <a:cs typeface="Microsoft Sans Serif"/>
                  </a:rPr>
                  <a:t>Форчуна</a:t>
                </a:r>
                <a:r>
                  <a:rPr lang="ru-RU" sz="1800" spc="-30" dirty="0">
                    <a:cs typeface="Microsoft Sans Serif"/>
                  </a:rPr>
                  <a:t> построения диаграммы Вороного на плоскости. Сложность: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𝑛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log</m:t>
                    </m:r>
                    <m:d>
                      <m:d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d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</m:d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spc="-30" dirty="0">
                    <a:cs typeface="Microsoft Sans Serif"/>
                  </a:rPr>
                  <a:t>;</a:t>
                </a:r>
              </a:p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Рекурсивный алгоритм построения диаграммы Вороного. Сложность: 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𝑛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log</m:t>
                    </m:r>
                    <m:d>
                      <m:d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d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</m:d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dirty="0">
                    <a:cs typeface="Microsoft Sans Serif"/>
                  </a:rPr>
                  <a:t>.</a:t>
                </a:r>
                <a:endParaRPr lang="ru-RU" sz="1800" dirty="0">
                  <a:cs typeface="Microsoft Sans Serif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77921-7150-4570-4803-61A7F65D6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50" y="971550"/>
                <a:ext cx="4648200" cy="3600986"/>
              </a:xfrm>
              <a:prstGeom prst="rect">
                <a:avLst/>
              </a:prstGeom>
              <a:blipFill>
                <a:blip r:embed="rId2"/>
                <a:stretch>
                  <a:fillRect l="-817" t="-704" b="-211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533E6AC-A222-AF44-8CE8-BD340A3CE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78674"/>
            <a:ext cx="3886200" cy="388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5839A3-534F-C44A-A0B1-9E8EE384A793}"/>
              </a:ext>
            </a:extLst>
          </p:cNvPr>
          <p:cNvSpPr txBox="1"/>
          <p:nvPr/>
        </p:nvSpPr>
        <p:spPr>
          <a:xfrm>
            <a:off x="345332" y="4628110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hlinkClick r:id="rId4"/>
              </a:rPr>
              <a:t>Описание реализации алгоритмов</a:t>
            </a:r>
            <a:endParaRPr lang="en-TR" i="1" dirty="0"/>
          </a:p>
        </p:txBody>
      </p:sp>
    </p:spTree>
    <p:extLst>
      <p:ext uri="{BB962C8B-B14F-4D97-AF65-F5344CB8AC3E}">
        <p14:creationId xmlns:p14="http://schemas.microsoft.com/office/powerpoint/2010/main" val="182015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DA20-38E4-F642-9985-38EA186C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Квантилизация</a:t>
            </a:r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51509-DAA7-584E-9409-5E92B5B87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54926"/>
            <a:ext cx="35941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509D0-C1FF-6043-9317-8C2B2D878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6" b="40000"/>
          <a:stretch/>
        </p:blipFill>
        <p:spPr>
          <a:xfrm>
            <a:off x="2590800" y="971550"/>
            <a:ext cx="1822315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1BFFC-5F51-794E-A266-1C322CB89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86" y="3151551"/>
            <a:ext cx="4587286" cy="17306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3A65B6-2D8E-2C43-A49E-3C112208D6D5}"/>
              </a:ext>
            </a:extLst>
          </p:cNvPr>
          <p:cNvGrpSpPr/>
          <p:nvPr/>
        </p:nvGrpSpPr>
        <p:grpSpPr>
          <a:xfrm>
            <a:off x="4778829" y="1113238"/>
            <a:ext cx="3194834" cy="1545424"/>
            <a:chOff x="4495800" y="1254926"/>
            <a:chExt cx="3194834" cy="15454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A13FB6-73D1-2445-B9DB-83DA48009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6" t="55272"/>
            <a:stretch/>
          </p:blipFill>
          <p:spPr>
            <a:xfrm>
              <a:off x="4678113" y="1437051"/>
              <a:ext cx="3012521" cy="13632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24F704-94D6-CB46-869E-D506E3301D6C}"/>
                </a:ext>
              </a:extLst>
            </p:cNvPr>
            <p:cNvSpPr/>
            <p:nvPr/>
          </p:nvSpPr>
          <p:spPr>
            <a:xfrm>
              <a:off x="4495800" y="1254926"/>
              <a:ext cx="1600200" cy="631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R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6CF5E0-058D-6D44-B31B-AABFF47D4D3D}"/>
              </a:ext>
            </a:extLst>
          </p:cNvPr>
          <p:cNvCxnSpPr>
            <a:cxnSpLocks/>
          </p:cNvCxnSpPr>
          <p:nvPr/>
        </p:nvCxnSpPr>
        <p:spPr>
          <a:xfrm>
            <a:off x="4625104" y="2112176"/>
            <a:ext cx="229330" cy="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6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71B4B-4867-E1EA-09A5-8E6CB60B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30724"/>
            <a:ext cx="9296400" cy="1095900"/>
          </a:xfrm>
        </p:spPr>
        <p:txBody>
          <a:bodyPr/>
          <a:lstStyle/>
          <a:p>
            <a:r>
              <a:rPr lang="ru-RU" sz="2800" dirty="0"/>
              <a:t>Посмотреть кто сейчас самый</a:t>
            </a:r>
            <a:r>
              <a:rPr lang="en-US" sz="2800" dirty="0"/>
              <a:t> </a:t>
            </a:r>
            <a:r>
              <a:rPr lang="ru-RU" sz="2800" dirty="0"/>
              <a:t>самый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1653795-59FE-1E82-B3A1-17132A00A86E}"/>
              </a:ext>
            </a:extLst>
          </p:cNvPr>
          <p:cNvSpPr txBox="1"/>
          <p:nvPr/>
        </p:nvSpPr>
        <p:spPr>
          <a:xfrm>
            <a:off x="5081587" y="1113155"/>
            <a:ext cx="2257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http://ann-benchmarks.com/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21CF10A-D523-E4A5-0BCB-775FC48F7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1400" y="1352550"/>
            <a:ext cx="5257800" cy="3418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DDA71-0F29-9843-ADB4-BCA1CC246EEB}"/>
              </a:ext>
            </a:extLst>
          </p:cNvPr>
          <p:cNvSpPr txBox="1"/>
          <p:nvPr/>
        </p:nvSpPr>
        <p:spPr>
          <a:xfrm>
            <a:off x="762000" y="1885950"/>
            <a:ext cx="1301895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faiss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scann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annoy</a:t>
            </a:r>
            <a:endParaRPr lang="en-TR" sz="2400" dirty="0"/>
          </a:p>
        </p:txBody>
      </p:sp>
    </p:spTree>
    <p:extLst>
      <p:ext uri="{BB962C8B-B14F-4D97-AF65-F5344CB8AC3E}">
        <p14:creationId xmlns:p14="http://schemas.microsoft.com/office/powerpoint/2010/main" val="110488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60F336-15AE-17E6-F33E-8CBB36E6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30724"/>
            <a:ext cx="9634050" cy="1095900"/>
          </a:xfrm>
        </p:spPr>
        <p:txBody>
          <a:bodyPr/>
          <a:lstStyle/>
          <a:p>
            <a:r>
              <a:rPr lang="en-US" sz="3000" dirty="0"/>
              <a:t>FAISS = Facebook AI Research Similarity Search</a:t>
            </a: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7863B-43B3-9940-902D-56F0873D14EF}"/>
              </a:ext>
            </a:extLst>
          </p:cNvPr>
          <p:cNvSpPr txBox="1"/>
          <p:nvPr/>
        </p:nvSpPr>
        <p:spPr>
          <a:xfrm>
            <a:off x="295390" y="1096449"/>
            <a:ext cx="465761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Основная идея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Набор данных «векторизуется»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Индекс </a:t>
            </a:r>
            <a:r>
              <a:rPr lang="ru-RU" dirty="0" err="1"/>
              <a:t>квантилизуется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Выбирается метрика сходства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индексу происходит поиск </a:t>
            </a:r>
            <a:r>
              <a:rPr lang="en-US" dirty="0"/>
              <a:t>k </a:t>
            </a:r>
            <a:r>
              <a:rPr lang="ru-RU" dirty="0"/>
              <a:t>соседей</a:t>
            </a:r>
          </a:p>
          <a:p>
            <a:r>
              <a:rPr lang="ru-RU" sz="1400" dirty="0"/>
              <a:t>Поскольку индекс </a:t>
            </a:r>
            <a:r>
              <a:rPr lang="ru-RU" sz="1400" dirty="0" err="1"/>
              <a:t>квантилизирован</a:t>
            </a:r>
            <a:r>
              <a:rPr lang="ru-RU" sz="1400" dirty="0"/>
              <a:t> то будут найдены «приблизительные» соседи</a:t>
            </a:r>
            <a:endParaRPr lang="en-T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1E565-E18E-7D42-A70B-ED962E9AC90F}"/>
              </a:ext>
            </a:extLst>
          </p:cNvPr>
          <p:cNvSpPr txBox="1"/>
          <p:nvPr/>
        </p:nvSpPr>
        <p:spPr>
          <a:xfrm>
            <a:off x="4791190" y="109644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Гиперпараметры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метрики схожести для индекса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построения «приближенного» индекса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квантилизации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3B1B1-234D-D04C-8729-86711DE7A014}"/>
              </a:ext>
            </a:extLst>
          </p:cNvPr>
          <p:cNvSpPr txBox="1"/>
          <p:nvPr/>
        </p:nvSpPr>
        <p:spPr>
          <a:xfrm>
            <a:off x="152400" y="3004664"/>
            <a:ext cx="78037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Примеры применения </a:t>
            </a:r>
            <a:r>
              <a:rPr lang="en-US" sz="1600" dirty="0" err="1"/>
              <a:t>faiss</a:t>
            </a:r>
            <a:r>
              <a:rPr lang="en-US" sz="1600" dirty="0"/>
              <a:t>:</a:t>
            </a:r>
          </a:p>
          <a:p>
            <a:r>
              <a:rPr lang="en-US" sz="1200" dirty="0">
                <a:hlinkClick r:id="rId2"/>
              </a:rPr>
              <a:t>https://habr.com/ru/companies/okkamgroup/articles/509204/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https://habr.com/ru/companies/avito/articles/488658/</a:t>
            </a:r>
            <a:r>
              <a:rPr lang="en-US" sz="1200" dirty="0"/>
              <a:t> </a:t>
            </a:r>
          </a:p>
          <a:p>
            <a:endParaRPr lang="ru-RU" sz="1600" dirty="0"/>
          </a:p>
          <a:p>
            <a:r>
              <a:rPr lang="ru-RU" sz="1600" dirty="0" err="1"/>
              <a:t>Квантилизация</a:t>
            </a:r>
            <a:r>
              <a:rPr lang="ru-RU" sz="1600" dirty="0"/>
              <a:t> индекса</a:t>
            </a:r>
          </a:p>
          <a:p>
            <a:r>
              <a:rPr lang="en-US" sz="1200" dirty="0">
                <a:hlinkClick r:id="rId4"/>
              </a:rPr>
              <a:t>https://mccormickml.com/2017/10/13/product-quantizer-tutorial-part-1/#exhaustive-search-with-approximate-distances</a:t>
            </a:r>
            <a:r>
              <a:rPr lang="ru-RU" sz="1200" dirty="0"/>
              <a:t> </a:t>
            </a:r>
          </a:p>
          <a:p>
            <a:endParaRPr lang="ru-RU" sz="1600" dirty="0"/>
          </a:p>
          <a:p>
            <a:r>
              <a:rPr lang="ru-RU" sz="1600" dirty="0" err="1"/>
              <a:t>Гайд</a:t>
            </a:r>
            <a:r>
              <a:rPr lang="ru-RU" sz="1600" dirty="0"/>
              <a:t> по выбору индекса</a:t>
            </a:r>
          </a:p>
          <a:p>
            <a:r>
              <a:rPr lang="en-US" sz="1200" dirty="0">
                <a:hlinkClick r:id="rId5"/>
              </a:rPr>
              <a:t>https://github.com/facebookresearch/faiss/wiki/Guidelines-to-choose-an-index</a:t>
            </a:r>
            <a:r>
              <a:rPr lang="ru-RU" sz="1200" dirty="0"/>
              <a:t> 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4812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73D6C-CAE6-EB1B-D63E-26B03EC2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5DF3F-6307-C544-AC16-9CC6FDCB1B7C}"/>
              </a:ext>
            </a:extLst>
          </p:cNvPr>
          <p:cNvSpPr txBox="1"/>
          <p:nvPr/>
        </p:nvSpPr>
        <p:spPr>
          <a:xfrm>
            <a:off x="562159" y="845323"/>
            <a:ext cx="31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Анизотропная </a:t>
            </a:r>
            <a:r>
              <a:rPr lang="ru-RU" dirty="0" err="1"/>
              <a:t>квантилизация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1A722-8AC2-D342-9924-6A681669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9" y="1200150"/>
            <a:ext cx="6141044" cy="2130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0721AF-CEFB-9E4A-A279-E651A442CF41}"/>
              </a:ext>
            </a:extLst>
          </p:cNvPr>
          <p:cNvSpPr txBox="1"/>
          <p:nvPr/>
        </p:nvSpPr>
        <p:spPr>
          <a:xfrm>
            <a:off x="562159" y="3638550"/>
            <a:ext cx="83532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Количество создаваемых листьев является квадратным корнем от количества данных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Размер выборки обучения всегда должен быть больше, чем количество созданных листьев/кластеров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129740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73D6C-CAE6-EB1B-D63E-26B03EC2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0F887-A7E1-224F-876A-BD1F89F98338}"/>
              </a:ext>
            </a:extLst>
          </p:cNvPr>
          <p:cNvSpPr txBox="1"/>
          <p:nvPr/>
        </p:nvSpPr>
        <p:spPr>
          <a:xfrm>
            <a:off x="228600" y="1047750"/>
            <a:ext cx="882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Чтобы вычислить ближайших соседей, </a:t>
            </a:r>
            <a:r>
              <a:rPr lang="en-US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annoy</a:t>
            </a:r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 разделяет набор точек пополам и делает это рекурсивно, пока каждый набор не будет иметь </a:t>
            </a:r>
            <a:r>
              <a:rPr lang="en-US" sz="1600" b="0" i="1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k </a:t>
            </a:r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элементов. Обычно </a:t>
            </a:r>
            <a:r>
              <a:rPr lang="en-US" sz="1600" b="0" i="1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k </a:t>
            </a:r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около 100</a:t>
            </a:r>
            <a:r>
              <a:rPr lang="en-US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.</a:t>
            </a:r>
            <a:endParaRPr lang="en-T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EF45-C96F-5D43-94FE-48EA838E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9" y="1755645"/>
            <a:ext cx="7935259" cy="2000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52000-143D-704D-A35C-5C41C84BAD31}"/>
              </a:ext>
            </a:extLst>
          </p:cNvPr>
          <p:cNvSpPr txBox="1"/>
          <p:nvPr/>
        </p:nvSpPr>
        <p:spPr>
          <a:xfrm>
            <a:off x="76199" y="3962526"/>
            <a:ext cx="8825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Annoy </a:t>
            </a:r>
            <a:r>
              <a:rPr lang="ru-RU" sz="1400" dirty="0"/>
              <a:t>может использовать статические файлы в качестве индексов. В частности, это означает, что вы можете передавать индекс между процессами. </a:t>
            </a:r>
          </a:p>
          <a:p>
            <a:r>
              <a:rPr lang="en-US" sz="1400" dirty="0"/>
              <a:t>Annoy </a:t>
            </a:r>
            <a:r>
              <a:rPr lang="ru-RU" sz="1400" dirty="0"/>
              <a:t>также отделяет создание индексов от их загрузки, поэтому вы можете передавать индексы в виде файлов.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421090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6763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160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Диаграмма Вороного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3"/>
              </a:rPr>
              <a:t>https://newtechaudit.ru/postroenie-diagrammy-voronogo-v-python-dlya-zadach-vizualizaczii/</a:t>
            </a:r>
            <a:r>
              <a:rPr lang="ru-RU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ANN Algorithms benchmarks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4"/>
              </a:rPr>
              <a:t>https://medium.com/gsi-technology/how-to-benchmark-ann-algorithms-a9f1cef6be08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https://medium.com/gsi-technology/ann-benchmarks-a-data-scientists-journey-to-billion-scale-performance-db191f043a27</a:t>
            </a:r>
            <a:r>
              <a:rPr lang="en-US" sz="1300" dirty="0"/>
              <a:t>  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Annoy</a:t>
            </a:r>
            <a:endParaRPr lang="ru-RU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https://erikbern.com/2015/09/24/nearest-neighbor-methods-vector-models-part-1</a:t>
            </a:r>
            <a:r>
              <a:rPr lang="ru-RU" sz="1300" dirty="0"/>
              <a:t> </a:t>
            </a:r>
            <a:r>
              <a:rPr lang="en-US" sz="1300" dirty="0"/>
              <a:t> 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</a:t>
            </a:r>
            <a:r>
              <a:rPr lang="en-US" sz="1300" dirty="0" err="1">
                <a:hlinkClick r:id="rId7"/>
              </a:rPr>
              <a:t>erikbern.com</a:t>
            </a:r>
            <a:r>
              <a:rPr lang="en-US" sz="1300" dirty="0">
                <a:hlinkClick r:id="rId7"/>
              </a:rPr>
              <a:t>/2015/10/01/nearest-neighbors-and-vector-models-part-2-how-to-search-in-high</a:t>
            </a:r>
            <a:r>
              <a:rPr lang="ru-RU" sz="1300" dirty="0">
                <a:hlinkClick r:id="rId7"/>
              </a:rPr>
              <a:t>-</a:t>
            </a:r>
            <a:r>
              <a:rPr lang="en-US" sz="1300" dirty="0">
                <a:hlinkClick r:id="rId7"/>
              </a:rPr>
              <a:t>dimensional-spaces.html</a:t>
            </a:r>
            <a:r>
              <a:rPr lang="ru-RU" sz="1300" dirty="0"/>
              <a:t> 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https://github.com/spotify/annoy</a:t>
            </a:r>
            <a:r>
              <a:rPr lang="ru-RU" sz="1300" dirty="0"/>
              <a:t>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9"/>
              </a:rPr>
              <a:t>https://sds-aau.github.io/M3Port19/portfolio/ann/</a:t>
            </a:r>
            <a:r>
              <a:rPr lang="en-US" sz="1300" dirty="0"/>
              <a:t> 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 err="1"/>
              <a:t>ScaNN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10"/>
              </a:rPr>
              <a:t>https://scikit-learn.org/stable/auto_examples/neighbors/approximate_nearest_neighbors.html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/>
                <a:cs typeface="Microsoft Sans Serif"/>
                <a:hlinkClick r:id="rId11"/>
              </a:rPr>
              <a:t>https://medium.com/@kumon/similarity-search-scann-and-4-bit-pq-ab98766b32bd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/>
                <a:cs typeface="Microsoft Sans Serif"/>
                <a:hlinkClick r:id="rId12"/>
              </a:rPr>
              <a:t>https://medium.com/@DataPlayer/scalable-approximate-nearest-neighbour-search-using-googles-scann-and-facebook-s-faiss-3e84df25ba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/>
                <a:cs typeface="Microsoft Sans Serif"/>
                <a:hlinkClick r:id="rId13"/>
              </a:rPr>
              <a:t>https://medium.com/analytics-vidhya/scann-faster-vector-similarity-search-69af769ad474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200" dirty="0">
              <a:latin typeface="Microsoft Sans Serif"/>
              <a:cs typeface="Microsoft Sans Serif"/>
            </a:endParaRP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 err="1"/>
              <a:t>Faiss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4"/>
              </a:rPr>
              <a:t>https://habr.com/ru/companies/okkamgroup/articles/509204/</a:t>
            </a:r>
            <a:r>
              <a:rPr lang="en-US" sz="1300" dirty="0"/>
              <a:t>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5"/>
              </a:rPr>
              <a:t>https://habr.com/ru/companies/avito/articles/488658/</a:t>
            </a:r>
            <a:r>
              <a:rPr lang="en-US" sz="1300" dirty="0"/>
              <a:t>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6"/>
              </a:rPr>
              <a:t>https://mccormickml.com/2017/10/13/product-quantizer-tutorial-part-1/#exhaustive-search-with-approximate-distances</a:t>
            </a:r>
            <a:r>
              <a:rPr lang="en-US" sz="1300" dirty="0"/>
              <a:t>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7"/>
              </a:rPr>
              <a:t>https://github.com/facebookresearch/faiss/wiki/Guidelines-to-choose-an-index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Поиск нечетких дублей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</a:t>
            </a:r>
            <a:r>
              <a:rPr lang="ru-RU" dirty="0" err="1"/>
              <a:t>вебинары</a:t>
            </a:r>
            <a:br>
              <a:rPr lang="ru-RU" dirty="0"/>
            </a:br>
            <a:r>
              <a:rPr lang="en-US" sz="1800" dirty="0"/>
              <a:t>21.11 – </a:t>
            </a:r>
            <a:r>
              <a:rPr lang="ru-RU" sz="1800" dirty="0"/>
              <a:t>Построение </a:t>
            </a:r>
            <a:r>
              <a:rPr lang="en-US" sz="1800" dirty="0"/>
              <a:t>end-to-end </a:t>
            </a:r>
            <a:r>
              <a:rPr lang="ru-RU" sz="1800" dirty="0" err="1"/>
              <a:t>пайплайнов</a:t>
            </a:r>
            <a:r>
              <a:rPr lang="ru-RU" sz="1800" dirty="0"/>
              <a:t> и </a:t>
            </a:r>
            <a:r>
              <a:rPr lang="ru-RU" sz="1800" dirty="0" err="1"/>
              <a:t>сериализация</a:t>
            </a:r>
            <a:r>
              <a:rPr lang="ru-RU" sz="1800" dirty="0"/>
              <a:t> моделей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/>
              <a:t>в</a:t>
            </a:r>
            <a:r>
              <a:rPr spc="-20" dirty="0"/>
              <a:t> </a:t>
            </a:r>
            <a:r>
              <a:rPr spc="-30" dirty="0"/>
              <a:t>чат</a:t>
            </a:r>
            <a:r>
              <a:rPr spc="-20" dirty="0"/>
              <a:t> </a:t>
            </a:r>
            <a:r>
              <a:rPr spc="15" dirty="0"/>
              <a:t>или</a:t>
            </a:r>
            <a:r>
              <a:rPr spc="-20" dirty="0"/>
              <a:t> </a:t>
            </a:r>
            <a:r>
              <a:rPr spc="-5" dirty="0"/>
              <a:t>голосом</a:t>
            </a:r>
          </a:p>
          <a:p>
            <a:pPr>
              <a:lnSpc>
                <a:spcPct val="100000"/>
              </a:lnSpc>
            </a:pPr>
            <a:endParaRPr sz="170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endParaRPr sz="1600">
              <a:solidFill>
                <a:srgbClr val="1F1F1F"/>
              </a:solidFill>
              <a:latin typeface="Google Sans"/>
              <a:cs typeface="Arial"/>
              <a:sym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2704" y="697646"/>
            <a:ext cx="1422400" cy="423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10" dirty="0">
                <a:latin typeface="Roboto"/>
                <a:cs typeface="Roboto"/>
              </a:rPr>
              <a:t>Advanced</a:t>
            </a:r>
            <a:r>
              <a:rPr sz="1300" spc="-65" dirty="0">
                <a:latin typeface="Roboto"/>
                <a:cs typeface="Roboto"/>
              </a:rPr>
              <a:t> </a:t>
            </a:r>
            <a:r>
              <a:rPr sz="1300" spc="-15" dirty="0">
                <a:latin typeface="Roboto"/>
                <a:cs typeface="Roboto"/>
              </a:rPr>
              <a:t>Machine </a:t>
            </a:r>
            <a:r>
              <a:rPr sz="1300" spc="-310" dirty="0">
                <a:latin typeface="Roboto"/>
                <a:cs typeface="Roboto"/>
              </a:rPr>
              <a:t> </a:t>
            </a:r>
            <a:r>
              <a:rPr sz="1300" spc="-20" dirty="0">
                <a:latin typeface="Roboto"/>
                <a:cs typeface="Roboto"/>
              </a:rPr>
              <a:t>Learning.</a:t>
            </a:r>
            <a:r>
              <a:rPr sz="1300" spc="-15" dirty="0">
                <a:latin typeface="Roboto"/>
                <a:cs typeface="Roboto"/>
              </a:rPr>
              <a:t> AutoML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7874" y="1638275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75378" y="1808608"/>
            <a:ext cx="827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0" dirty="0">
                <a:latin typeface="Roboto"/>
                <a:cs typeface="Roboto"/>
              </a:rPr>
              <a:t>Production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24166" y="2018136"/>
            <a:ext cx="13747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Roboto"/>
                <a:cs typeface="Roboto"/>
              </a:rPr>
              <a:t>Временные</a:t>
            </a:r>
            <a:r>
              <a:rPr sz="1300" spc="-70" dirty="0">
                <a:latin typeface="Roboto"/>
                <a:cs typeface="Roboto"/>
              </a:rPr>
              <a:t> </a:t>
            </a:r>
            <a:r>
              <a:rPr sz="1300" spc="-25" dirty="0">
                <a:latin typeface="Roboto"/>
                <a:cs typeface="Roboto"/>
              </a:rPr>
              <a:t>ряды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94004" y="3193070"/>
            <a:ext cx="5314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25" dirty="0">
                <a:latin typeface="Roboto"/>
                <a:cs typeface="Roboto"/>
              </a:rPr>
              <a:t>Г</a:t>
            </a:r>
            <a:r>
              <a:rPr sz="1300" spc="-65" dirty="0">
                <a:latin typeface="Roboto"/>
                <a:cs typeface="Roboto"/>
              </a:rPr>
              <a:t>рафы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7804" y="2878546"/>
            <a:ext cx="195643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-15" dirty="0">
                <a:latin typeface="Roboto"/>
                <a:cs typeface="Roboto"/>
              </a:rPr>
              <a:t>Рекомендательные</a:t>
            </a:r>
            <a:r>
              <a:rPr sz="1100" dirty="0">
                <a:latin typeface="Roboto"/>
                <a:cs typeface="Roboto"/>
              </a:rPr>
              <a:t> </a:t>
            </a:r>
            <a:r>
              <a:rPr sz="1100" spc="-20" dirty="0">
                <a:latin typeface="Roboto"/>
                <a:cs typeface="Roboto"/>
              </a:rPr>
              <a:t>системы. </a:t>
            </a:r>
            <a:r>
              <a:rPr sz="1100" spc="-254" dirty="0">
                <a:latin typeface="Roboto"/>
                <a:cs typeface="Roboto"/>
              </a:rPr>
              <a:t> </a:t>
            </a:r>
            <a:r>
              <a:rPr sz="1100" spc="-30" dirty="0">
                <a:latin typeface="Roboto"/>
                <a:cs typeface="Roboto"/>
              </a:rPr>
              <a:t>Задача</a:t>
            </a:r>
            <a:r>
              <a:rPr sz="1100" spc="-10" dirty="0">
                <a:latin typeface="Roboto"/>
                <a:cs typeface="Roboto"/>
              </a:rPr>
              <a:t> </a:t>
            </a:r>
            <a:r>
              <a:rPr sz="1100" dirty="0">
                <a:latin typeface="Roboto"/>
                <a:cs typeface="Roboto"/>
              </a:rPr>
              <a:t>ранжирования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67898" y="912212"/>
            <a:ext cx="4342130" cy="3698875"/>
            <a:chOff x="1467898" y="912212"/>
            <a:chExt cx="4342130" cy="3698875"/>
          </a:xfrm>
        </p:grpSpPr>
        <p:sp>
          <p:nvSpPr>
            <p:cNvPr id="14" name="object 14"/>
            <p:cNvSpPr/>
            <p:nvPr/>
          </p:nvSpPr>
          <p:spPr>
            <a:xfrm>
              <a:off x="1472660" y="916975"/>
              <a:ext cx="4332605" cy="1220470"/>
            </a:xfrm>
            <a:custGeom>
              <a:avLst/>
              <a:gdLst/>
              <a:ahLst/>
              <a:cxnLst/>
              <a:rect l="l" t="t" r="r" b="b"/>
              <a:pathLst>
                <a:path w="4332605" h="1220470">
                  <a:moveTo>
                    <a:pt x="2898413" y="1010949"/>
                  </a:moveTo>
                  <a:lnTo>
                    <a:pt x="2964258" y="1012817"/>
                  </a:lnTo>
                  <a:lnTo>
                    <a:pt x="3023231" y="1018131"/>
                  </a:lnTo>
                  <a:lnTo>
                    <a:pt x="3076192" y="1026461"/>
                  </a:lnTo>
                  <a:lnTo>
                    <a:pt x="3124000" y="1037376"/>
                  </a:lnTo>
                  <a:lnTo>
                    <a:pt x="3167514" y="1050445"/>
                  </a:lnTo>
                  <a:lnTo>
                    <a:pt x="3207593" y="1065238"/>
                  </a:lnTo>
                  <a:lnTo>
                    <a:pt x="3245096" y="1081324"/>
                  </a:lnTo>
                  <a:lnTo>
                    <a:pt x="3280884" y="1098271"/>
                  </a:lnTo>
                  <a:lnTo>
                    <a:pt x="3315813" y="1115649"/>
                  </a:lnTo>
                  <a:lnTo>
                    <a:pt x="3350745" y="1133028"/>
                  </a:lnTo>
                  <a:lnTo>
                    <a:pt x="3386537" y="1149975"/>
                  </a:lnTo>
                  <a:lnTo>
                    <a:pt x="3424048" y="1166061"/>
                  </a:lnTo>
                  <a:lnTo>
                    <a:pt x="3464138" y="1180854"/>
                  </a:lnTo>
                  <a:lnTo>
                    <a:pt x="3507664" y="1193923"/>
                  </a:lnTo>
                  <a:lnTo>
                    <a:pt x="3555486" y="1204838"/>
                  </a:lnTo>
                  <a:lnTo>
                    <a:pt x="3608463" y="1213168"/>
                  </a:lnTo>
                  <a:lnTo>
                    <a:pt x="3667452" y="1218482"/>
                  </a:lnTo>
                  <a:lnTo>
                    <a:pt x="3733313" y="1220349"/>
                  </a:lnTo>
                </a:path>
                <a:path w="4332605" h="1220470">
                  <a:moveTo>
                    <a:pt x="4332540" y="0"/>
                  </a:moveTo>
                  <a:lnTo>
                    <a:pt x="4257836" y="109"/>
                  </a:lnTo>
                  <a:lnTo>
                    <a:pt x="4183563" y="436"/>
                  </a:lnTo>
                  <a:lnTo>
                    <a:pt x="4109729" y="978"/>
                  </a:lnTo>
                  <a:lnTo>
                    <a:pt x="4036339" y="1732"/>
                  </a:lnTo>
                  <a:lnTo>
                    <a:pt x="3963400" y="2696"/>
                  </a:lnTo>
                  <a:lnTo>
                    <a:pt x="3890918" y="3866"/>
                  </a:lnTo>
                  <a:lnTo>
                    <a:pt x="3818900" y="5241"/>
                  </a:lnTo>
                  <a:lnTo>
                    <a:pt x="3747352" y="6817"/>
                  </a:lnTo>
                  <a:lnTo>
                    <a:pt x="3676281" y="8593"/>
                  </a:lnTo>
                  <a:lnTo>
                    <a:pt x="3605692" y="10564"/>
                  </a:lnTo>
                  <a:lnTo>
                    <a:pt x="3535592" y="12729"/>
                  </a:lnTo>
                  <a:lnTo>
                    <a:pt x="3465987" y="15085"/>
                  </a:lnTo>
                  <a:lnTo>
                    <a:pt x="3396885" y="17630"/>
                  </a:lnTo>
                  <a:lnTo>
                    <a:pt x="3328291" y="20360"/>
                  </a:lnTo>
                  <a:lnTo>
                    <a:pt x="3260211" y="23273"/>
                  </a:lnTo>
                  <a:lnTo>
                    <a:pt x="3192652" y="26366"/>
                  </a:lnTo>
                  <a:lnTo>
                    <a:pt x="3125621" y="29637"/>
                  </a:lnTo>
                  <a:lnTo>
                    <a:pt x="3059124" y="33083"/>
                  </a:lnTo>
                  <a:lnTo>
                    <a:pt x="2993166" y="36702"/>
                  </a:lnTo>
                  <a:lnTo>
                    <a:pt x="2927755" y="40490"/>
                  </a:lnTo>
                  <a:lnTo>
                    <a:pt x="2862897" y="44445"/>
                  </a:lnTo>
                  <a:lnTo>
                    <a:pt x="2798599" y="48565"/>
                  </a:lnTo>
                  <a:lnTo>
                    <a:pt x="2734866" y="52847"/>
                  </a:lnTo>
                  <a:lnTo>
                    <a:pt x="2671705" y="57287"/>
                  </a:lnTo>
                  <a:lnTo>
                    <a:pt x="2609122" y="61884"/>
                  </a:lnTo>
                  <a:lnTo>
                    <a:pt x="2547124" y="66635"/>
                  </a:lnTo>
                  <a:lnTo>
                    <a:pt x="2485717" y="71538"/>
                  </a:lnTo>
                  <a:lnTo>
                    <a:pt x="2424908" y="76588"/>
                  </a:lnTo>
                  <a:lnTo>
                    <a:pt x="2364702" y="81785"/>
                  </a:lnTo>
                  <a:lnTo>
                    <a:pt x="2305107" y="87125"/>
                  </a:lnTo>
                  <a:lnTo>
                    <a:pt x="2246128" y="92605"/>
                  </a:lnTo>
                  <a:lnTo>
                    <a:pt x="2187773" y="98223"/>
                  </a:lnTo>
                  <a:lnTo>
                    <a:pt x="2130046" y="103977"/>
                  </a:lnTo>
                  <a:lnTo>
                    <a:pt x="2072956" y="109863"/>
                  </a:lnTo>
                  <a:lnTo>
                    <a:pt x="2016508" y="115879"/>
                  </a:lnTo>
                  <a:lnTo>
                    <a:pt x="1960708" y="122022"/>
                  </a:lnTo>
                  <a:lnTo>
                    <a:pt x="1905563" y="128291"/>
                  </a:lnTo>
                  <a:lnTo>
                    <a:pt x="1851079" y="134681"/>
                  </a:lnTo>
                  <a:lnTo>
                    <a:pt x="1797263" y="141190"/>
                  </a:lnTo>
                  <a:lnTo>
                    <a:pt x="1744121" y="147816"/>
                  </a:lnTo>
                  <a:lnTo>
                    <a:pt x="1691659" y="154556"/>
                  </a:lnTo>
                  <a:lnTo>
                    <a:pt x="1639884" y="161408"/>
                  </a:lnTo>
                  <a:lnTo>
                    <a:pt x="1588802" y="168368"/>
                  </a:lnTo>
                  <a:lnTo>
                    <a:pt x="1538420" y="175434"/>
                  </a:lnTo>
                  <a:lnTo>
                    <a:pt x="1488744" y="182604"/>
                  </a:lnTo>
                  <a:lnTo>
                    <a:pt x="1439779" y="189875"/>
                  </a:lnTo>
                  <a:lnTo>
                    <a:pt x="1391534" y="197244"/>
                  </a:lnTo>
                  <a:lnTo>
                    <a:pt x="1344013" y="204708"/>
                  </a:lnTo>
                  <a:lnTo>
                    <a:pt x="1297224" y="212265"/>
                  </a:lnTo>
                  <a:lnTo>
                    <a:pt x="1251173" y="219912"/>
                  </a:lnTo>
                  <a:lnTo>
                    <a:pt x="1205865" y="227647"/>
                  </a:lnTo>
                  <a:lnTo>
                    <a:pt x="1161308" y="235466"/>
                  </a:lnTo>
                  <a:lnTo>
                    <a:pt x="1117509" y="243368"/>
                  </a:lnTo>
                  <a:lnTo>
                    <a:pt x="1074472" y="251350"/>
                  </a:lnTo>
                  <a:lnTo>
                    <a:pt x="1032205" y="259408"/>
                  </a:lnTo>
                  <a:lnTo>
                    <a:pt x="990714" y="267540"/>
                  </a:lnTo>
                  <a:lnTo>
                    <a:pt x="950005" y="275745"/>
                  </a:lnTo>
                  <a:lnTo>
                    <a:pt x="910085" y="284018"/>
                  </a:lnTo>
                  <a:lnTo>
                    <a:pt x="870960" y="292357"/>
                  </a:lnTo>
                  <a:lnTo>
                    <a:pt x="832637" y="300760"/>
                  </a:lnTo>
                  <a:lnTo>
                    <a:pt x="795122" y="309224"/>
                  </a:lnTo>
                  <a:lnTo>
                    <a:pt x="722540" y="326325"/>
                  </a:lnTo>
                  <a:lnTo>
                    <a:pt x="653266" y="343638"/>
                  </a:lnTo>
                  <a:lnTo>
                    <a:pt x="587352" y="361141"/>
                  </a:lnTo>
                  <a:lnTo>
                    <a:pt x="524847" y="378815"/>
                  </a:lnTo>
                  <a:lnTo>
                    <a:pt x="465803" y="396637"/>
                  </a:lnTo>
                  <a:lnTo>
                    <a:pt x="410272" y="414586"/>
                  </a:lnTo>
                  <a:lnTo>
                    <a:pt x="358303" y="432641"/>
                  </a:lnTo>
                  <a:lnTo>
                    <a:pt x="309948" y="450782"/>
                  </a:lnTo>
                  <a:lnTo>
                    <a:pt x="265259" y="468986"/>
                  </a:lnTo>
                  <a:lnTo>
                    <a:pt x="224285" y="487232"/>
                  </a:lnTo>
                  <a:lnTo>
                    <a:pt x="187079" y="505499"/>
                  </a:lnTo>
                  <a:lnTo>
                    <a:pt x="135498" y="534649"/>
                  </a:lnTo>
                  <a:lnTo>
                    <a:pt x="93104" y="563711"/>
                  </a:lnTo>
                  <a:lnTo>
                    <a:pt x="59356" y="592602"/>
                  </a:lnTo>
                  <a:lnTo>
                    <a:pt x="33712" y="621233"/>
                  </a:lnTo>
                  <a:lnTo>
                    <a:pt x="4575" y="677374"/>
                  </a:lnTo>
                  <a:lnTo>
                    <a:pt x="0" y="704711"/>
                  </a:lnTo>
                  <a:lnTo>
                    <a:pt x="1366" y="731444"/>
                  </a:lnTo>
                  <a:lnTo>
                    <a:pt x="19758" y="782754"/>
                  </a:lnTo>
                  <a:lnTo>
                    <a:pt x="55426" y="830612"/>
                  </a:lnTo>
                  <a:lnTo>
                    <a:pt x="104041" y="874328"/>
                  </a:lnTo>
                  <a:lnTo>
                    <a:pt x="161278" y="913213"/>
                  </a:lnTo>
                  <a:lnTo>
                    <a:pt x="222809" y="946575"/>
                  </a:lnTo>
                  <a:lnTo>
                    <a:pt x="284307" y="973725"/>
                  </a:lnTo>
                  <a:lnTo>
                    <a:pt x="341446" y="993973"/>
                  </a:lnTo>
                  <a:lnTo>
                    <a:pt x="389899" y="1006628"/>
                  </a:lnTo>
                  <a:lnTo>
                    <a:pt x="409517" y="1009892"/>
                  </a:lnTo>
                  <a:lnTo>
                    <a:pt x="425340" y="10109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1749" y="4031600"/>
              <a:ext cx="3084195" cy="579755"/>
            </a:xfrm>
            <a:custGeom>
              <a:avLst/>
              <a:gdLst/>
              <a:ahLst/>
              <a:cxnLst/>
              <a:rect l="l" t="t" r="r" b="b"/>
              <a:pathLst>
                <a:path w="3084195" h="579754">
                  <a:moveTo>
                    <a:pt x="2987147" y="579299"/>
                  </a:moveTo>
                  <a:lnTo>
                    <a:pt x="96551" y="579299"/>
                  </a:lnTo>
                  <a:lnTo>
                    <a:pt x="58969" y="571712"/>
                  </a:lnTo>
                  <a:lnTo>
                    <a:pt x="28279" y="551020"/>
                  </a:lnTo>
                  <a:lnTo>
                    <a:pt x="7587" y="520330"/>
                  </a:lnTo>
                  <a:lnTo>
                    <a:pt x="0" y="482747"/>
                  </a:lnTo>
                  <a:lnTo>
                    <a:pt x="0" y="96551"/>
                  </a:lnTo>
                  <a:lnTo>
                    <a:pt x="7587" y="58969"/>
                  </a:lnTo>
                  <a:lnTo>
                    <a:pt x="28279" y="28279"/>
                  </a:lnTo>
                  <a:lnTo>
                    <a:pt x="58969" y="7587"/>
                  </a:lnTo>
                  <a:lnTo>
                    <a:pt x="96551" y="0"/>
                  </a:lnTo>
                  <a:lnTo>
                    <a:pt x="2987147" y="0"/>
                  </a:lnTo>
                  <a:lnTo>
                    <a:pt x="3040715" y="16221"/>
                  </a:lnTo>
                  <a:lnTo>
                    <a:pt x="3076350" y="59603"/>
                  </a:lnTo>
                  <a:lnTo>
                    <a:pt x="3083699" y="96551"/>
                  </a:lnTo>
                  <a:lnTo>
                    <a:pt x="3083699" y="482747"/>
                  </a:lnTo>
                  <a:lnTo>
                    <a:pt x="3076112" y="520330"/>
                  </a:lnTo>
                  <a:lnTo>
                    <a:pt x="3055420" y="551020"/>
                  </a:lnTo>
                  <a:lnTo>
                    <a:pt x="3024730" y="571712"/>
                  </a:lnTo>
                  <a:lnTo>
                    <a:pt x="2987147" y="5792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79254" y="4201933"/>
            <a:ext cx="18719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0" dirty="0">
                <a:latin typeface="Roboto"/>
                <a:cs typeface="Roboto"/>
              </a:rPr>
              <a:t>Bayesian Learning, </a:t>
            </a:r>
            <a:r>
              <a:rPr sz="1300" spc="-10" dirty="0">
                <a:latin typeface="Roboto"/>
                <a:cs typeface="Roboto"/>
              </a:rPr>
              <a:t>PyMC</a:t>
            </a:r>
            <a:endParaRPr sz="130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65720" y="2132689"/>
            <a:ext cx="7720330" cy="2478405"/>
            <a:chOff x="865720" y="2132689"/>
            <a:chExt cx="7720330" cy="2478405"/>
          </a:xfrm>
        </p:grpSpPr>
        <p:sp>
          <p:nvSpPr>
            <p:cNvPr id="18" name="object 18"/>
            <p:cNvSpPr/>
            <p:nvPr/>
          </p:nvSpPr>
          <p:spPr>
            <a:xfrm>
              <a:off x="870483" y="2137452"/>
              <a:ext cx="7710805" cy="2184400"/>
            </a:xfrm>
            <a:custGeom>
              <a:avLst/>
              <a:gdLst/>
              <a:ahLst/>
              <a:cxnLst/>
              <a:rect l="l" t="t" r="r" b="b"/>
              <a:pathLst>
                <a:path w="7710805" h="2184400">
                  <a:moveTo>
                    <a:pt x="6538599" y="0"/>
                  </a:moveTo>
                  <a:lnTo>
                    <a:pt x="6604000" y="1019"/>
                  </a:lnTo>
                  <a:lnTo>
                    <a:pt x="6668319" y="4025"/>
                  </a:lnTo>
                  <a:lnTo>
                    <a:pt x="6731475" y="8937"/>
                  </a:lnTo>
                  <a:lnTo>
                    <a:pt x="6793390" y="15677"/>
                  </a:lnTo>
                  <a:lnTo>
                    <a:pt x="6853985" y="24164"/>
                  </a:lnTo>
                  <a:lnTo>
                    <a:pt x="6913181" y="34320"/>
                  </a:lnTo>
                  <a:lnTo>
                    <a:pt x="6970897" y="46065"/>
                  </a:lnTo>
                  <a:lnTo>
                    <a:pt x="7027055" y="59319"/>
                  </a:lnTo>
                  <a:lnTo>
                    <a:pt x="7081576" y="74004"/>
                  </a:lnTo>
                  <a:lnTo>
                    <a:pt x="7134380" y="90039"/>
                  </a:lnTo>
                  <a:lnTo>
                    <a:pt x="7185389" y="107345"/>
                  </a:lnTo>
                  <a:lnTo>
                    <a:pt x="7234522" y="125843"/>
                  </a:lnTo>
                  <a:lnTo>
                    <a:pt x="7281701" y="145453"/>
                  </a:lnTo>
                  <a:lnTo>
                    <a:pt x="7326847" y="166095"/>
                  </a:lnTo>
                  <a:lnTo>
                    <a:pt x="7369880" y="187692"/>
                  </a:lnTo>
                  <a:lnTo>
                    <a:pt x="7410721" y="210162"/>
                  </a:lnTo>
                  <a:lnTo>
                    <a:pt x="7449291" y="233426"/>
                  </a:lnTo>
                  <a:lnTo>
                    <a:pt x="7485511" y="257406"/>
                  </a:lnTo>
                  <a:lnTo>
                    <a:pt x="7519301" y="282021"/>
                  </a:lnTo>
                  <a:lnTo>
                    <a:pt x="7550582" y="307192"/>
                  </a:lnTo>
                  <a:lnTo>
                    <a:pt x="7579275" y="332840"/>
                  </a:lnTo>
                  <a:lnTo>
                    <a:pt x="7628579" y="385248"/>
                  </a:lnTo>
                  <a:lnTo>
                    <a:pt x="7666581" y="438610"/>
                  </a:lnTo>
                  <a:lnTo>
                    <a:pt x="7700257" y="515234"/>
                  </a:lnTo>
                  <a:lnTo>
                    <a:pt x="7709805" y="564510"/>
                  </a:lnTo>
                  <a:lnTo>
                    <a:pt x="7710791" y="612768"/>
                  </a:lnTo>
                  <a:lnTo>
                    <a:pt x="7704217" y="659500"/>
                  </a:lnTo>
                  <a:lnTo>
                    <a:pt x="7691085" y="704196"/>
                  </a:lnTo>
                  <a:lnTo>
                    <a:pt x="7672397" y="746348"/>
                  </a:lnTo>
                  <a:lnTo>
                    <a:pt x="7649154" y="785446"/>
                  </a:lnTo>
                  <a:lnTo>
                    <a:pt x="7622360" y="820983"/>
                  </a:lnTo>
                  <a:lnTo>
                    <a:pt x="7593014" y="852448"/>
                  </a:lnTo>
                  <a:lnTo>
                    <a:pt x="7562121" y="879334"/>
                  </a:lnTo>
                  <a:lnTo>
                    <a:pt x="7530680" y="901130"/>
                  </a:lnTo>
                  <a:lnTo>
                    <a:pt x="7470168" y="927422"/>
                  </a:lnTo>
                  <a:lnTo>
                    <a:pt x="7443099" y="930899"/>
                  </a:lnTo>
                </a:path>
                <a:path w="7710805" h="2184400">
                  <a:moveTo>
                    <a:pt x="4969816" y="930831"/>
                  </a:moveTo>
                  <a:lnTo>
                    <a:pt x="4898757" y="931386"/>
                  </a:lnTo>
                  <a:lnTo>
                    <a:pt x="4831532" y="933009"/>
                  </a:lnTo>
                  <a:lnTo>
                    <a:pt x="4767914" y="935636"/>
                  </a:lnTo>
                  <a:lnTo>
                    <a:pt x="4707678" y="939206"/>
                  </a:lnTo>
                  <a:lnTo>
                    <a:pt x="4650598" y="943655"/>
                  </a:lnTo>
                  <a:lnTo>
                    <a:pt x="4596449" y="948920"/>
                  </a:lnTo>
                  <a:lnTo>
                    <a:pt x="4545006" y="954939"/>
                  </a:lnTo>
                  <a:lnTo>
                    <a:pt x="4496043" y="961649"/>
                  </a:lnTo>
                  <a:lnTo>
                    <a:pt x="4449335" y="968988"/>
                  </a:lnTo>
                  <a:lnTo>
                    <a:pt x="4404655" y="976891"/>
                  </a:lnTo>
                  <a:lnTo>
                    <a:pt x="4361780" y="985297"/>
                  </a:lnTo>
                  <a:lnTo>
                    <a:pt x="4320483" y="994142"/>
                  </a:lnTo>
                  <a:lnTo>
                    <a:pt x="4280538" y="1003365"/>
                  </a:lnTo>
                  <a:lnTo>
                    <a:pt x="4241721" y="1012901"/>
                  </a:lnTo>
                  <a:lnTo>
                    <a:pt x="4203805" y="1022689"/>
                  </a:lnTo>
                  <a:lnTo>
                    <a:pt x="4166567" y="1032665"/>
                  </a:lnTo>
                  <a:lnTo>
                    <a:pt x="4129778" y="1042767"/>
                  </a:lnTo>
                  <a:lnTo>
                    <a:pt x="4056653" y="1063096"/>
                  </a:lnTo>
                  <a:lnTo>
                    <a:pt x="4019865" y="1073198"/>
                  </a:lnTo>
                  <a:lnTo>
                    <a:pt x="3982626" y="1083174"/>
                  </a:lnTo>
                  <a:lnTo>
                    <a:pt x="3944711" y="1092961"/>
                  </a:lnTo>
                  <a:lnTo>
                    <a:pt x="3905894" y="1102498"/>
                  </a:lnTo>
                  <a:lnTo>
                    <a:pt x="3865949" y="1111720"/>
                  </a:lnTo>
                  <a:lnTo>
                    <a:pt x="3824652" y="1120566"/>
                  </a:lnTo>
                  <a:lnTo>
                    <a:pt x="3781776" y="1128972"/>
                  </a:lnTo>
                  <a:lnTo>
                    <a:pt x="3737097" y="1136875"/>
                  </a:lnTo>
                  <a:lnTo>
                    <a:pt x="3690389" y="1144213"/>
                  </a:lnTo>
                  <a:lnTo>
                    <a:pt x="3641426" y="1150923"/>
                  </a:lnTo>
                  <a:lnTo>
                    <a:pt x="3589983" y="1156943"/>
                  </a:lnTo>
                  <a:lnTo>
                    <a:pt x="3535834" y="1162208"/>
                  </a:lnTo>
                  <a:lnTo>
                    <a:pt x="3478754" y="1166657"/>
                  </a:lnTo>
                  <a:lnTo>
                    <a:pt x="3418518" y="1170227"/>
                  </a:lnTo>
                  <a:lnTo>
                    <a:pt x="3354900" y="1172854"/>
                  </a:lnTo>
                  <a:lnTo>
                    <a:pt x="3287674" y="1174477"/>
                  </a:lnTo>
                  <a:lnTo>
                    <a:pt x="3216616" y="1175031"/>
                  </a:lnTo>
                </a:path>
                <a:path w="7710805" h="2184400">
                  <a:moveTo>
                    <a:pt x="246017" y="1174934"/>
                  </a:moveTo>
                  <a:lnTo>
                    <a:pt x="188605" y="1191926"/>
                  </a:lnTo>
                  <a:lnTo>
                    <a:pt x="130113" y="1239225"/>
                  </a:lnTo>
                  <a:lnTo>
                    <a:pt x="102260" y="1272518"/>
                  </a:lnTo>
                  <a:lnTo>
                    <a:pt x="76297" y="1311322"/>
                  </a:lnTo>
                  <a:lnTo>
                    <a:pt x="52942" y="1354948"/>
                  </a:lnTo>
                  <a:lnTo>
                    <a:pt x="32915" y="1402706"/>
                  </a:lnTo>
                  <a:lnTo>
                    <a:pt x="16936" y="1453909"/>
                  </a:lnTo>
                  <a:lnTo>
                    <a:pt x="5724" y="1507867"/>
                  </a:lnTo>
                  <a:lnTo>
                    <a:pt x="0" y="1563891"/>
                  </a:lnTo>
                  <a:lnTo>
                    <a:pt x="482" y="1621294"/>
                  </a:lnTo>
                  <a:lnTo>
                    <a:pt x="7890" y="1679384"/>
                  </a:lnTo>
                  <a:lnTo>
                    <a:pt x="17880" y="1721379"/>
                  </a:lnTo>
                  <a:lnTo>
                    <a:pt x="31687" y="1763114"/>
                  </a:lnTo>
                  <a:lnTo>
                    <a:pt x="49138" y="1804329"/>
                  </a:lnTo>
                  <a:lnTo>
                    <a:pt x="70061" y="1844767"/>
                  </a:lnTo>
                  <a:lnTo>
                    <a:pt x="94284" y="1884166"/>
                  </a:lnTo>
                  <a:lnTo>
                    <a:pt x="121635" y="1922268"/>
                  </a:lnTo>
                  <a:lnTo>
                    <a:pt x="151942" y="1958813"/>
                  </a:lnTo>
                  <a:lnTo>
                    <a:pt x="185033" y="1993541"/>
                  </a:lnTo>
                  <a:lnTo>
                    <a:pt x="220736" y="2026194"/>
                  </a:lnTo>
                  <a:lnTo>
                    <a:pt x="258879" y="2056511"/>
                  </a:lnTo>
                  <a:lnTo>
                    <a:pt x="299290" y="2084233"/>
                  </a:lnTo>
                  <a:lnTo>
                    <a:pt x="341797" y="2109101"/>
                  </a:lnTo>
                  <a:lnTo>
                    <a:pt x="386227" y="2130855"/>
                  </a:lnTo>
                  <a:lnTo>
                    <a:pt x="432410" y="2149236"/>
                  </a:lnTo>
                  <a:lnTo>
                    <a:pt x="480172" y="2163983"/>
                  </a:lnTo>
                  <a:lnTo>
                    <a:pt x="529342" y="2174839"/>
                  </a:lnTo>
                  <a:lnTo>
                    <a:pt x="579748" y="2181542"/>
                  </a:lnTo>
                  <a:lnTo>
                    <a:pt x="631217" y="218383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83000" y="4031600"/>
              <a:ext cx="3084195" cy="579755"/>
            </a:xfrm>
            <a:custGeom>
              <a:avLst/>
              <a:gdLst/>
              <a:ahLst/>
              <a:cxnLst/>
              <a:rect l="l" t="t" r="r" b="b"/>
              <a:pathLst>
                <a:path w="3084195" h="579754">
                  <a:moveTo>
                    <a:pt x="2987148" y="579299"/>
                  </a:moveTo>
                  <a:lnTo>
                    <a:pt x="96551" y="579299"/>
                  </a:lnTo>
                  <a:lnTo>
                    <a:pt x="58969" y="571712"/>
                  </a:lnTo>
                  <a:lnTo>
                    <a:pt x="28279" y="551020"/>
                  </a:lnTo>
                  <a:lnTo>
                    <a:pt x="7587" y="520330"/>
                  </a:lnTo>
                  <a:lnTo>
                    <a:pt x="0" y="482747"/>
                  </a:lnTo>
                  <a:lnTo>
                    <a:pt x="0" y="96551"/>
                  </a:lnTo>
                  <a:lnTo>
                    <a:pt x="7587" y="58969"/>
                  </a:lnTo>
                  <a:lnTo>
                    <a:pt x="28279" y="28279"/>
                  </a:lnTo>
                  <a:lnTo>
                    <a:pt x="58969" y="7587"/>
                  </a:lnTo>
                  <a:lnTo>
                    <a:pt x="96551" y="0"/>
                  </a:lnTo>
                  <a:lnTo>
                    <a:pt x="2987148" y="0"/>
                  </a:lnTo>
                  <a:lnTo>
                    <a:pt x="3040714" y="16221"/>
                  </a:lnTo>
                  <a:lnTo>
                    <a:pt x="3076350" y="59603"/>
                  </a:lnTo>
                  <a:lnTo>
                    <a:pt x="3083699" y="96551"/>
                  </a:lnTo>
                  <a:lnTo>
                    <a:pt x="3083699" y="482747"/>
                  </a:lnTo>
                  <a:lnTo>
                    <a:pt x="3076112" y="520330"/>
                  </a:lnTo>
                  <a:lnTo>
                    <a:pt x="3055420" y="551020"/>
                  </a:lnTo>
                  <a:lnTo>
                    <a:pt x="3024730" y="571712"/>
                  </a:lnTo>
                  <a:lnTo>
                    <a:pt x="2987148" y="5792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60504" y="4201933"/>
            <a:ext cx="17786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Roboto"/>
                <a:cs typeface="Roboto"/>
              </a:rPr>
              <a:t>Reinforcement</a:t>
            </a:r>
            <a:r>
              <a:rPr sz="1300" spc="-50" dirty="0">
                <a:latin typeface="Roboto"/>
                <a:cs typeface="Roboto"/>
              </a:rPr>
              <a:t> </a:t>
            </a:r>
            <a:r>
              <a:rPr sz="1300" spc="-20" dirty="0">
                <a:latin typeface="Roboto"/>
                <a:cs typeface="Roboto"/>
              </a:rPr>
              <a:t>Learning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78596"/>
              </p:ext>
            </p:extLst>
          </p:nvPr>
        </p:nvGraphicFramePr>
        <p:xfrm>
          <a:off x="846750" y="1649963"/>
          <a:ext cx="7239000" cy="7031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Рассмотреть методы быстрого, но нечеткого поиска ближайших соседей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Применить рассмотренные методы для выделения нечетких дублей из набора объектов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4210169466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Алгоритмы приблизительного поиска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Задачи нежесткого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матчинга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415498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63805" y="2585728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Диаграмма Вороного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63207" y="316274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Faiss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H="1" flipV="1">
            <a:off x="740238" y="1603597"/>
            <a:ext cx="11347" cy="585115"/>
          </a:xfrm>
          <a:prstGeom prst="curvedConnector3">
            <a:avLst>
              <a:gd name="adj1" fmla="val -201462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63207" y="2773828"/>
            <a:ext cx="598" cy="577014"/>
          </a:xfrm>
          <a:prstGeom prst="curvedConnector3">
            <a:avLst>
              <a:gd name="adj1" fmla="val 3832742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63207" y="3739756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SCANN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63207" y="3350842"/>
            <a:ext cx="12700" cy="577014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51586" y="2000613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 и методы</a:t>
            </a: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51585" y="2188712"/>
            <a:ext cx="12219" cy="585115"/>
          </a:xfrm>
          <a:prstGeom prst="curvedConnector3">
            <a:avLst>
              <a:gd name="adj1" fmla="val -187085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6584F8-FF6B-E04F-BCBF-E16DF9AC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14" y="1119148"/>
            <a:ext cx="4834786" cy="3263480"/>
          </a:xfrm>
          <a:prstGeom prst="rect">
            <a:avLst/>
          </a:prstGeom>
          <a:ln>
            <a:noFill/>
          </a:ln>
          <a:effectLst>
            <a:outerShdw blurRad="50800" dist="50800" dir="6892208" sx="1000" sy="1000" algn="ctr" rotWithShape="0">
              <a:srgbClr val="000000">
                <a:alpha val="0"/>
              </a:srgbClr>
            </a:outerShdw>
            <a:reflection endPos="0" dist="50800" dir="5400000" sy="-100000" algn="bl" rotWithShape="0"/>
            <a:softEdge rad="269352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E2BAF-721A-E6C6-DE1F-7D1B72D3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Нечеткие Дубликаты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18506-1F2D-164D-94AF-AF464FB0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" b="12382"/>
          <a:stretch/>
        </p:blipFill>
        <p:spPr>
          <a:xfrm>
            <a:off x="457200" y="1276350"/>
            <a:ext cx="8407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6262</TotalTime>
  <Words>1364</Words>
  <Application>Microsoft Macintosh PowerPoint</Application>
  <PresentationFormat>On-screen Show (16:9)</PresentationFormat>
  <Paragraphs>253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Google Sans</vt:lpstr>
      <vt:lpstr>Microsoft Sans Serif</vt:lpstr>
      <vt:lpstr>Roboto</vt:lpstr>
      <vt:lpstr>Roboto</vt:lpstr>
      <vt:lpstr>Söhne</vt:lpstr>
      <vt:lpstr>Office Theme</vt:lpstr>
      <vt:lpstr>ML Advanced Поиск нечетких дублей</vt:lpstr>
      <vt:lpstr>Проверить, идет ли запись</vt:lpstr>
      <vt:lpstr>ML Advanced Поиск нечетких дублей</vt:lpstr>
      <vt:lpstr>Правила вебинара</vt:lpstr>
      <vt:lpstr>Карта курса</vt:lpstr>
      <vt:lpstr>Цели вебинара</vt:lpstr>
      <vt:lpstr>Смысл</vt:lpstr>
      <vt:lpstr>Маршрут вебинара</vt:lpstr>
      <vt:lpstr>Нечеткие Дубликаты</vt:lpstr>
      <vt:lpstr>Задачи поиска нечетких дублей</vt:lpstr>
      <vt:lpstr>Сходство</vt:lpstr>
      <vt:lpstr>Метрики сходства</vt:lpstr>
      <vt:lpstr>Наивное решение</vt:lpstr>
      <vt:lpstr>Approximate Nearest Neighbor</vt:lpstr>
      <vt:lpstr>Методы поиска нечетких дублей</vt:lpstr>
      <vt:lpstr>Диаграмма Вороного</vt:lpstr>
      <vt:lpstr>Квантилизация</vt:lpstr>
      <vt:lpstr>Вопросы?</vt:lpstr>
      <vt:lpstr>Алгоритмы</vt:lpstr>
      <vt:lpstr>Посмотреть кто сейчас самый самый</vt:lpstr>
      <vt:lpstr>FAISS = Facebook AI Research Similarity Search</vt:lpstr>
      <vt:lpstr>SCANN</vt:lpstr>
      <vt:lpstr>Annoy</vt:lpstr>
      <vt:lpstr>Вопросы?</vt:lpstr>
      <vt:lpstr>Практика</vt:lpstr>
      <vt:lpstr>Список материалов для изучения</vt:lpstr>
      <vt:lpstr>Вопросы?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21.11 – Построение end-to-end пайплайнов и сериализация моделей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69</cp:revision>
  <dcterms:created xsi:type="dcterms:W3CDTF">2023-10-10T14:19:39Z</dcterms:created>
  <dcterms:modified xsi:type="dcterms:W3CDTF">2023-11-16T15:17:22Z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